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57" r:id="rId3"/>
    <p:sldId id="296" r:id="rId4"/>
    <p:sldId id="274" r:id="rId5"/>
    <p:sldId id="275" r:id="rId6"/>
    <p:sldId id="288" r:id="rId7"/>
    <p:sldId id="289" r:id="rId8"/>
    <p:sldId id="339" r:id="rId9"/>
    <p:sldId id="290" r:id="rId10"/>
    <p:sldId id="338" r:id="rId11"/>
    <p:sldId id="341" r:id="rId12"/>
    <p:sldId id="365" r:id="rId13"/>
    <p:sldId id="342" r:id="rId14"/>
    <p:sldId id="343" r:id="rId15"/>
    <p:sldId id="344" r:id="rId16"/>
    <p:sldId id="347" r:id="rId17"/>
    <p:sldId id="345" r:id="rId18"/>
    <p:sldId id="346" r:id="rId19"/>
    <p:sldId id="297" r:id="rId20"/>
    <p:sldId id="349" r:id="rId21"/>
    <p:sldId id="350" r:id="rId22"/>
    <p:sldId id="351" r:id="rId23"/>
    <p:sldId id="352" r:id="rId24"/>
    <p:sldId id="355" r:id="rId25"/>
    <p:sldId id="367" r:id="rId26"/>
    <p:sldId id="353" r:id="rId27"/>
    <p:sldId id="354" r:id="rId28"/>
    <p:sldId id="348" r:id="rId29"/>
    <p:sldId id="357" r:id="rId30"/>
    <p:sldId id="361" r:id="rId31"/>
    <p:sldId id="363" r:id="rId32"/>
    <p:sldId id="364" r:id="rId33"/>
    <p:sldId id="359" r:id="rId34"/>
    <p:sldId id="360" r:id="rId35"/>
    <p:sldId id="273" r:id="rId3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SemiBold" panose="020B0706030804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F03"/>
    <a:srgbClr val="F95151"/>
    <a:srgbClr val="163567"/>
    <a:srgbClr val="0070C0"/>
    <a:srgbClr val="980000"/>
    <a:srgbClr val="FFFFFF"/>
    <a:srgbClr val="00B0F0"/>
    <a:srgbClr val="CC4125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954" autoAdjust="0"/>
  </p:normalViewPr>
  <p:slideViewPr>
    <p:cSldViewPr snapToGrid="0">
      <p:cViewPr varScale="1">
        <p:scale>
          <a:sx n="103" d="100"/>
          <a:sy n="103" d="100"/>
        </p:scale>
        <p:origin x="830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0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26DD8E-A544-4314-92A2-970A77066771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F09A15-B4EB-4518-BCF6-BD3569779259}">
      <dgm:prSet phldrT="[Text]" custT="1"/>
      <dgm:spPr/>
      <dgm:t>
        <a:bodyPr/>
        <a:lstStyle/>
        <a:p>
          <a:r>
            <a:rPr lang="en-IN" sz="1400" dirty="0"/>
            <a:t>Choose NaN % to be removed</a:t>
          </a:r>
        </a:p>
      </dgm:t>
    </dgm:pt>
    <dgm:pt modelId="{705F5113-1852-4FE4-B734-0F389B3B77B9}" type="parTrans" cxnId="{50E907C0-96CC-4076-88F8-42CCA27D36E6}">
      <dgm:prSet/>
      <dgm:spPr/>
      <dgm:t>
        <a:bodyPr/>
        <a:lstStyle/>
        <a:p>
          <a:endParaRPr lang="en-IN"/>
        </a:p>
      </dgm:t>
    </dgm:pt>
    <dgm:pt modelId="{C4D853C9-8571-463D-B90E-A7082ADC3A1B}" type="sibTrans" cxnId="{50E907C0-96CC-4076-88F8-42CCA27D36E6}">
      <dgm:prSet/>
      <dgm:spPr/>
      <dgm:t>
        <a:bodyPr/>
        <a:lstStyle/>
        <a:p>
          <a:endParaRPr lang="en-IN" dirty="0"/>
        </a:p>
      </dgm:t>
    </dgm:pt>
    <dgm:pt modelId="{F8067AE4-BB59-44A3-ADDA-F24E7D898179}">
      <dgm:prSet phldrT="[Text]" custT="1"/>
      <dgm:spPr/>
      <dgm:t>
        <a:bodyPr/>
        <a:lstStyle/>
        <a:p>
          <a:r>
            <a:rPr lang="en-IN" sz="1400" dirty="0"/>
            <a:t>Random chunks of fixed % removed from all curves</a:t>
          </a:r>
        </a:p>
      </dgm:t>
    </dgm:pt>
    <dgm:pt modelId="{BE9F4F1D-BE22-4A11-9462-908A9F27A627}" type="parTrans" cxnId="{D349CF37-55FF-49D6-B592-65B39ADB10CB}">
      <dgm:prSet/>
      <dgm:spPr/>
      <dgm:t>
        <a:bodyPr/>
        <a:lstStyle/>
        <a:p>
          <a:endParaRPr lang="en-IN"/>
        </a:p>
      </dgm:t>
    </dgm:pt>
    <dgm:pt modelId="{B5FE07E6-84D9-42F6-BB5C-5604D8CCDCE1}" type="sibTrans" cxnId="{D349CF37-55FF-49D6-B592-65B39ADB10CB}">
      <dgm:prSet/>
      <dgm:spPr/>
      <dgm:t>
        <a:bodyPr/>
        <a:lstStyle/>
        <a:p>
          <a:endParaRPr lang="en-IN"/>
        </a:p>
      </dgm:t>
    </dgm:pt>
    <dgm:pt modelId="{68642746-4BA4-47BD-B976-579854CBD775}">
      <dgm:prSet phldrT="[Text]" custT="1"/>
      <dgm:spPr/>
      <dgm:t>
        <a:bodyPr/>
        <a:lstStyle/>
        <a:p>
          <a:r>
            <a:rPr lang="en-IN" sz="1400" dirty="0"/>
            <a:t>Imputed missing data with Linear or KNN interpolation</a:t>
          </a:r>
        </a:p>
      </dgm:t>
    </dgm:pt>
    <dgm:pt modelId="{F56E67A7-820B-414A-8043-DD214B661AE0}" type="parTrans" cxnId="{F1777072-9D6C-4B17-8F16-4BCFA1C51B82}">
      <dgm:prSet/>
      <dgm:spPr/>
      <dgm:t>
        <a:bodyPr/>
        <a:lstStyle/>
        <a:p>
          <a:endParaRPr lang="en-IN"/>
        </a:p>
      </dgm:t>
    </dgm:pt>
    <dgm:pt modelId="{85015178-13DB-4EAC-BB05-599A4068A81A}" type="sibTrans" cxnId="{F1777072-9D6C-4B17-8F16-4BCFA1C51B82}">
      <dgm:prSet/>
      <dgm:spPr/>
      <dgm:t>
        <a:bodyPr/>
        <a:lstStyle/>
        <a:p>
          <a:endParaRPr lang="en-IN"/>
        </a:p>
      </dgm:t>
    </dgm:pt>
    <dgm:pt modelId="{DA059AB1-E2B9-415F-B680-9091D3121C0B}">
      <dgm:prSet phldrT="[Text]"/>
      <dgm:spPr/>
      <dgm:t>
        <a:bodyPr/>
        <a:lstStyle/>
        <a:p>
          <a:r>
            <a:rPr lang="en-IN" dirty="0"/>
            <a:t>Evaluated average custom score for all curves</a:t>
          </a:r>
        </a:p>
      </dgm:t>
    </dgm:pt>
    <dgm:pt modelId="{04BC64D3-1330-4C50-9EE3-F0690C9AD09D}" type="parTrans" cxnId="{F37859B3-D49D-480B-A9F2-C06D11EE5D32}">
      <dgm:prSet/>
      <dgm:spPr/>
      <dgm:t>
        <a:bodyPr/>
        <a:lstStyle/>
        <a:p>
          <a:endParaRPr lang="en-IN"/>
        </a:p>
      </dgm:t>
    </dgm:pt>
    <dgm:pt modelId="{FA3EE82A-048A-4D12-9A42-FBBB3813AFD5}" type="sibTrans" cxnId="{F37859B3-D49D-480B-A9F2-C06D11EE5D32}">
      <dgm:prSet/>
      <dgm:spPr/>
      <dgm:t>
        <a:bodyPr/>
        <a:lstStyle/>
        <a:p>
          <a:endParaRPr lang="en-IN"/>
        </a:p>
      </dgm:t>
    </dgm:pt>
    <dgm:pt modelId="{A1C4E208-BBB3-4263-88F9-69540D8F8ECF}" type="pres">
      <dgm:prSet presAssocID="{2926DD8E-A544-4314-92A2-970A77066771}" presName="Name0" presStyleCnt="0">
        <dgm:presLayoutVars>
          <dgm:dir/>
          <dgm:resizeHandles val="exact"/>
        </dgm:presLayoutVars>
      </dgm:prSet>
      <dgm:spPr/>
    </dgm:pt>
    <dgm:pt modelId="{B209EACE-9DFA-40B7-A988-15DF5FC0D85A}" type="pres">
      <dgm:prSet presAssocID="{2BF09A15-B4EB-4518-BCF6-BD3569779259}" presName="node" presStyleLbl="node1" presStyleIdx="0" presStyleCnt="4" custLinFactNeighborX="-9170">
        <dgm:presLayoutVars>
          <dgm:bulletEnabled val="1"/>
        </dgm:presLayoutVars>
      </dgm:prSet>
      <dgm:spPr/>
    </dgm:pt>
    <dgm:pt modelId="{C9F0CDB3-8819-4822-9AEB-67E3202F89B1}" type="pres">
      <dgm:prSet presAssocID="{C4D853C9-8571-463D-B90E-A7082ADC3A1B}" presName="sibTrans" presStyleLbl="sibTrans2D1" presStyleIdx="0" presStyleCnt="3"/>
      <dgm:spPr/>
    </dgm:pt>
    <dgm:pt modelId="{A075C23C-299F-4200-B74C-ABA25A27A161}" type="pres">
      <dgm:prSet presAssocID="{C4D853C9-8571-463D-B90E-A7082ADC3A1B}" presName="connectorText" presStyleLbl="sibTrans2D1" presStyleIdx="0" presStyleCnt="3"/>
      <dgm:spPr/>
    </dgm:pt>
    <dgm:pt modelId="{BCD08622-1E45-4C44-8FDC-FF3FFF48D879}" type="pres">
      <dgm:prSet presAssocID="{F8067AE4-BB59-44A3-ADDA-F24E7D898179}" presName="node" presStyleLbl="node1" presStyleIdx="1" presStyleCnt="4" custScaleX="167356">
        <dgm:presLayoutVars>
          <dgm:bulletEnabled val="1"/>
        </dgm:presLayoutVars>
      </dgm:prSet>
      <dgm:spPr/>
    </dgm:pt>
    <dgm:pt modelId="{9B9D3591-97D1-4343-AA3B-FC57F6438FE5}" type="pres">
      <dgm:prSet presAssocID="{B5FE07E6-84D9-42F6-BB5C-5604D8CCDCE1}" presName="sibTrans" presStyleLbl="sibTrans2D1" presStyleIdx="1" presStyleCnt="3"/>
      <dgm:spPr/>
    </dgm:pt>
    <dgm:pt modelId="{EFA9F378-B5D5-489B-BF2F-D3614EC1FECF}" type="pres">
      <dgm:prSet presAssocID="{B5FE07E6-84D9-42F6-BB5C-5604D8CCDCE1}" presName="connectorText" presStyleLbl="sibTrans2D1" presStyleIdx="1" presStyleCnt="3"/>
      <dgm:spPr/>
    </dgm:pt>
    <dgm:pt modelId="{666150DE-010C-4568-8454-0401AFB404E7}" type="pres">
      <dgm:prSet presAssocID="{DA059AB1-E2B9-415F-B680-9091D3121C0B}" presName="node" presStyleLbl="node1" presStyleIdx="2" presStyleCnt="4" custScaleX="128869">
        <dgm:presLayoutVars>
          <dgm:bulletEnabled val="1"/>
        </dgm:presLayoutVars>
      </dgm:prSet>
      <dgm:spPr/>
    </dgm:pt>
    <dgm:pt modelId="{AFC5E5D6-1F89-4432-89AD-E905ECF33A78}" type="pres">
      <dgm:prSet presAssocID="{FA3EE82A-048A-4D12-9A42-FBBB3813AFD5}" presName="sibTrans" presStyleLbl="sibTrans2D1" presStyleIdx="2" presStyleCnt="3"/>
      <dgm:spPr/>
    </dgm:pt>
    <dgm:pt modelId="{B3DB5FC9-BB3C-45B0-8A8C-4A5BB8745F93}" type="pres">
      <dgm:prSet presAssocID="{FA3EE82A-048A-4D12-9A42-FBBB3813AFD5}" presName="connectorText" presStyleLbl="sibTrans2D1" presStyleIdx="2" presStyleCnt="3"/>
      <dgm:spPr/>
    </dgm:pt>
    <dgm:pt modelId="{363B9B4A-8907-49F6-8CF2-64D6635387FD}" type="pres">
      <dgm:prSet presAssocID="{68642746-4BA4-47BD-B976-579854CBD775}" presName="node" presStyleLbl="node1" presStyleIdx="3" presStyleCnt="4" custScaleX="147237" custLinFactNeighborX="572" custLinFactNeighborY="5709">
        <dgm:presLayoutVars>
          <dgm:bulletEnabled val="1"/>
        </dgm:presLayoutVars>
      </dgm:prSet>
      <dgm:spPr/>
    </dgm:pt>
  </dgm:ptLst>
  <dgm:cxnLst>
    <dgm:cxn modelId="{9F17EE32-F728-4DF0-83E9-76441A87E1F9}" type="presOf" srcId="{2926DD8E-A544-4314-92A2-970A77066771}" destId="{A1C4E208-BBB3-4263-88F9-69540D8F8ECF}" srcOrd="0" destOrd="0" presId="urn:microsoft.com/office/officeart/2005/8/layout/process1"/>
    <dgm:cxn modelId="{04BDA835-5A77-4A76-A26F-71F78D9DA0F3}" type="presOf" srcId="{2BF09A15-B4EB-4518-BCF6-BD3569779259}" destId="{B209EACE-9DFA-40B7-A988-15DF5FC0D85A}" srcOrd="0" destOrd="0" presId="urn:microsoft.com/office/officeart/2005/8/layout/process1"/>
    <dgm:cxn modelId="{D349CF37-55FF-49D6-B592-65B39ADB10CB}" srcId="{2926DD8E-A544-4314-92A2-970A77066771}" destId="{F8067AE4-BB59-44A3-ADDA-F24E7D898179}" srcOrd="1" destOrd="0" parTransId="{BE9F4F1D-BE22-4A11-9462-908A9F27A627}" sibTransId="{B5FE07E6-84D9-42F6-BB5C-5604D8CCDCE1}"/>
    <dgm:cxn modelId="{CF10C665-BFC1-4F1B-807C-E2560E275A7C}" type="presOf" srcId="{B5FE07E6-84D9-42F6-BB5C-5604D8CCDCE1}" destId="{9B9D3591-97D1-4343-AA3B-FC57F6438FE5}" srcOrd="0" destOrd="0" presId="urn:microsoft.com/office/officeart/2005/8/layout/process1"/>
    <dgm:cxn modelId="{8346EB4D-98D3-49C5-8D00-FC33315B17E3}" type="presOf" srcId="{B5FE07E6-84D9-42F6-BB5C-5604D8CCDCE1}" destId="{EFA9F378-B5D5-489B-BF2F-D3614EC1FECF}" srcOrd="1" destOrd="0" presId="urn:microsoft.com/office/officeart/2005/8/layout/process1"/>
    <dgm:cxn modelId="{F1777072-9D6C-4B17-8F16-4BCFA1C51B82}" srcId="{2926DD8E-A544-4314-92A2-970A77066771}" destId="{68642746-4BA4-47BD-B976-579854CBD775}" srcOrd="3" destOrd="0" parTransId="{F56E67A7-820B-414A-8043-DD214B661AE0}" sibTransId="{85015178-13DB-4EAC-BB05-599A4068A81A}"/>
    <dgm:cxn modelId="{1213CC76-0A0B-4898-B9F4-FFB16C73D4C4}" type="presOf" srcId="{F8067AE4-BB59-44A3-ADDA-F24E7D898179}" destId="{BCD08622-1E45-4C44-8FDC-FF3FFF48D879}" srcOrd="0" destOrd="0" presId="urn:microsoft.com/office/officeart/2005/8/layout/process1"/>
    <dgm:cxn modelId="{6C10095A-92A9-4C8A-B911-0A750BFE2547}" type="presOf" srcId="{DA059AB1-E2B9-415F-B680-9091D3121C0B}" destId="{666150DE-010C-4568-8454-0401AFB404E7}" srcOrd="0" destOrd="0" presId="urn:microsoft.com/office/officeart/2005/8/layout/process1"/>
    <dgm:cxn modelId="{A24EE2A5-6853-4AA6-B3BD-6D0D51449FF7}" type="presOf" srcId="{FA3EE82A-048A-4D12-9A42-FBBB3813AFD5}" destId="{B3DB5FC9-BB3C-45B0-8A8C-4A5BB8745F93}" srcOrd="1" destOrd="0" presId="urn:microsoft.com/office/officeart/2005/8/layout/process1"/>
    <dgm:cxn modelId="{6CE727B0-2646-4722-8448-6D39653E329E}" type="presOf" srcId="{FA3EE82A-048A-4D12-9A42-FBBB3813AFD5}" destId="{AFC5E5D6-1F89-4432-89AD-E905ECF33A78}" srcOrd="0" destOrd="0" presId="urn:microsoft.com/office/officeart/2005/8/layout/process1"/>
    <dgm:cxn modelId="{F37859B3-D49D-480B-A9F2-C06D11EE5D32}" srcId="{2926DD8E-A544-4314-92A2-970A77066771}" destId="{DA059AB1-E2B9-415F-B680-9091D3121C0B}" srcOrd="2" destOrd="0" parTransId="{04BC64D3-1330-4C50-9EE3-F0690C9AD09D}" sibTransId="{FA3EE82A-048A-4D12-9A42-FBBB3813AFD5}"/>
    <dgm:cxn modelId="{50E907C0-96CC-4076-88F8-42CCA27D36E6}" srcId="{2926DD8E-A544-4314-92A2-970A77066771}" destId="{2BF09A15-B4EB-4518-BCF6-BD3569779259}" srcOrd="0" destOrd="0" parTransId="{705F5113-1852-4FE4-B734-0F389B3B77B9}" sibTransId="{C4D853C9-8571-463D-B90E-A7082ADC3A1B}"/>
    <dgm:cxn modelId="{0BE117C4-EB08-4F1E-A055-0406DF34F601}" type="presOf" srcId="{C4D853C9-8571-463D-B90E-A7082ADC3A1B}" destId="{C9F0CDB3-8819-4822-9AEB-67E3202F89B1}" srcOrd="0" destOrd="0" presId="urn:microsoft.com/office/officeart/2005/8/layout/process1"/>
    <dgm:cxn modelId="{C7C50CD1-69E8-4D98-A877-50D2E07B21B3}" type="presOf" srcId="{68642746-4BA4-47BD-B976-579854CBD775}" destId="{363B9B4A-8907-49F6-8CF2-64D6635387FD}" srcOrd="0" destOrd="0" presId="urn:microsoft.com/office/officeart/2005/8/layout/process1"/>
    <dgm:cxn modelId="{B545A0E2-67EB-4016-8F0A-66E904C0ECF7}" type="presOf" srcId="{C4D853C9-8571-463D-B90E-A7082ADC3A1B}" destId="{A075C23C-299F-4200-B74C-ABA25A27A161}" srcOrd="1" destOrd="0" presId="urn:microsoft.com/office/officeart/2005/8/layout/process1"/>
    <dgm:cxn modelId="{DD223E2F-8051-4B8A-BE60-AA1198B161AA}" type="presParOf" srcId="{A1C4E208-BBB3-4263-88F9-69540D8F8ECF}" destId="{B209EACE-9DFA-40B7-A988-15DF5FC0D85A}" srcOrd="0" destOrd="0" presId="urn:microsoft.com/office/officeart/2005/8/layout/process1"/>
    <dgm:cxn modelId="{1CB319B5-A936-45D1-9091-F614F15ED6DF}" type="presParOf" srcId="{A1C4E208-BBB3-4263-88F9-69540D8F8ECF}" destId="{C9F0CDB3-8819-4822-9AEB-67E3202F89B1}" srcOrd="1" destOrd="0" presId="urn:microsoft.com/office/officeart/2005/8/layout/process1"/>
    <dgm:cxn modelId="{4530B5C9-86B2-44C9-955D-BBF46A17C356}" type="presParOf" srcId="{C9F0CDB3-8819-4822-9AEB-67E3202F89B1}" destId="{A075C23C-299F-4200-B74C-ABA25A27A161}" srcOrd="0" destOrd="0" presId="urn:microsoft.com/office/officeart/2005/8/layout/process1"/>
    <dgm:cxn modelId="{D6A94D5F-E9DF-48D2-BD60-4A529F299805}" type="presParOf" srcId="{A1C4E208-BBB3-4263-88F9-69540D8F8ECF}" destId="{BCD08622-1E45-4C44-8FDC-FF3FFF48D879}" srcOrd="2" destOrd="0" presId="urn:microsoft.com/office/officeart/2005/8/layout/process1"/>
    <dgm:cxn modelId="{DBEBA06B-A741-4BA3-8E12-A534AF31B826}" type="presParOf" srcId="{A1C4E208-BBB3-4263-88F9-69540D8F8ECF}" destId="{9B9D3591-97D1-4343-AA3B-FC57F6438FE5}" srcOrd="3" destOrd="0" presId="urn:microsoft.com/office/officeart/2005/8/layout/process1"/>
    <dgm:cxn modelId="{9B8997D1-2E8C-451A-95E6-0963F2C42C14}" type="presParOf" srcId="{9B9D3591-97D1-4343-AA3B-FC57F6438FE5}" destId="{EFA9F378-B5D5-489B-BF2F-D3614EC1FECF}" srcOrd="0" destOrd="0" presId="urn:microsoft.com/office/officeart/2005/8/layout/process1"/>
    <dgm:cxn modelId="{430FAB31-2AD7-4083-8F99-AF7D5639DD24}" type="presParOf" srcId="{A1C4E208-BBB3-4263-88F9-69540D8F8ECF}" destId="{666150DE-010C-4568-8454-0401AFB404E7}" srcOrd="4" destOrd="0" presId="urn:microsoft.com/office/officeart/2005/8/layout/process1"/>
    <dgm:cxn modelId="{B494C7C0-3026-42C1-9C7C-78C6A253EF14}" type="presParOf" srcId="{A1C4E208-BBB3-4263-88F9-69540D8F8ECF}" destId="{AFC5E5D6-1F89-4432-89AD-E905ECF33A78}" srcOrd="5" destOrd="0" presId="urn:microsoft.com/office/officeart/2005/8/layout/process1"/>
    <dgm:cxn modelId="{5361C535-D13D-4446-AD80-CE540A77554A}" type="presParOf" srcId="{AFC5E5D6-1F89-4432-89AD-E905ECF33A78}" destId="{B3DB5FC9-BB3C-45B0-8A8C-4A5BB8745F93}" srcOrd="0" destOrd="0" presId="urn:microsoft.com/office/officeart/2005/8/layout/process1"/>
    <dgm:cxn modelId="{2F1EC454-C32F-4277-80F4-4DF178172DA6}" type="presParOf" srcId="{A1C4E208-BBB3-4263-88F9-69540D8F8ECF}" destId="{363B9B4A-8907-49F6-8CF2-64D6635387FD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F98CB4-BD5D-4AE5-B395-35B31ABAF3F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B6EDC65-FFBC-46DE-B396-9729DA7F85DF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IN" dirty="0"/>
            <a:t>MAD Detection</a:t>
          </a:r>
        </a:p>
      </dgm:t>
    </dgm:pt>
    <dgm:pt modelId="{4E73D63D-71DA-4E4D-BEAF-2291C64D1482}" type="parTrans" cxnId="{B6094542-8F10-4B87-A5FD-303EE05268A4}">
      <dgm:prSet/>
      <dgm:spPr/>
      <dgm:t>
        <a:bodyPr/>
        <a:lstStyle/>
        <a:p>
          <a:endParaRPr lang="en-IN"/>
        </a:p>
      </dgm:t>
    </dgm:pt>
    <dgm:pt modelId="{FFF6B42B-861A-4FAF-AD0A-68E18673FA14}" type="sibTrans" cxnId="{B6094542-8F10-4B87-A5FD-303EE05268A4}">
      <dgm:prSet/>
      <dgm:spPr/>
      <dgm:t>
        <a:bodyPr/>
        <a:lstStyle/>
        <a:p>
          <a:endParaRPr lang="en-IN"/>
        </a:p>
      </dgm:t>
    </dgm:pt>
    <dgm:pt modelId="{636B3127-5C57-4E76-BD13-C4397CC5E34E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IN" dirty="0"/>
            <a:t>Timeseries Modelling</a:t>
          </a:r>
        </a:p>
      </dgm:t>
    </dgm:pt>
    <dgm:pt modelId="{6DA06BFF-0CC0-49A1-93B3-C19C2685E012}" type="parTrans" cxnId="{DFBBCF2C-513A-4930-AD05-8DD7F9C11558}">
      <dgm:prSet/>
      <dgm:spPr/>
      <dgm:t>
        <a:bodyPr/>
        <a:lstStyle/>
        <a:p>
          <a:endParaRPr lang="en-IN"/>
        </a:p>
      </dgm:t>
    </dgm:pt>
    <dgm:pt modelId="{5034BE10-642B-488F-9397-F8A652B1F278}" type="sibTrans" cxnId="{DFBBCF2C-513A-4930-AD05-8DD7F9C11558}">
      <dgm:prSet/>
      <dgm:spPr/>
      <dgm:t>
        <a:bodyPr/>
        <a:lstStyle/>
        <a:p>
          <a:endParaRPr lang="en-IN"/>
        </a:p>
      </dgm:t>
    </dgm:pt>
    <dgm:pt modelId="{B76DB4E0-71F3-4D67-856D-8B8D6738600D}" type="pres">
      <dgm:prSet presAssocID="{ADF98CB4-BD5D-4AE5-B395-35B31ABAF3F3}" presName="Name0" presStyleCnt="0">
        <dgm:presLayoutVars>
          <dgm:dir/>
          <dgm:resizeHandles val="exact"/>
        </dgm:presLayoutVars>
      </dgm:prSet>
      <dgm:spPr/>
    </dgm:pt>
    <dgm:pt modelId="{6174112E-8804-48DA-A63A-79C33CFCBAD9}" type="pres">
      <dgm:prSet presAssocID="{DB6EDC65-FFBC-46DE-B396-9729DA7F85DF}" presName="node" presStyleLbl="node1" presStyleIdx="0" presStyleCnt="2" custLinFactNeighborX="776" custLinFactNeighborY="0">
        <dgm:presLayoutVars>
          <dgm:bulletEnabled val="1"/>
        </dgm:presLayoutVars>
      </dgm:prSet>
      <dgm:spPr/>
    </dgm:pt>
    <dgm:pt modelId="{656C1545-8296-4A7F-83D7-9FE5B3812B9B}" type="pres">
      <dgm:prSet presAssocID="{FFF6B42B-861A-4FAF-AD0A-68E18673FA14}" presName="sibTrans" presStyleLbl="sibTrans2D1" presStyleIdx="0" presStyleCnt="1"/>
      <dgm:spPr/>
    </dgm:pt>
    <dgm:pt modelId="{0A2A984B-4C3A-4897-9117-DADAA12BAA90}" type="pres">
      <dgm:prSet presAssocID="{FFF6B42B-861A-4FAF-AD0A-68E18673FA14}" presName="connectorText" presStyleLbl="sibTrans2D1" presStyleIdx="0" presStyleCnt="1"/>
      <dgm:spPr/>
    </dgm:pt>
    <dgm:pt modelId="{0C4B4900-0DD3-48AC-86A7-B9C627083B91}" type="pres">
      <dgm:prSet presAssocID="{636B3127-5C57-4E76-BD13-C4397CC5E34E}" presName="node" presStyleLbl="node1" presStyleIdx="1" presStyleCnt="2">
        <dgm:presLayoutVars>
          <dgm:bulletEnabled val="1"/>
        </dgm:presLayoutVars>
      </dgm:prSet>
      <dgm:spPr/>
    </dgm:pt>
  </dgm:ptLst>
  <dgm:cxnLst>
    <dgm:cxn modelId="{DFBBCF2C-513A-4930-AD05-8DD7F9C11558}" srcId="{ADF98CB4-BD5D-4AE5-B395-35B31ABAF3F3}" destId="{636B3127-5C57-4E76-BD13-C4397CC5E34E}" srcOrd="1" destOrd="0" parTransId="{6DA06BFF-0CC0-49A1-93B3-C19C2685E012}" sibTransId="{5034BE10-642B-488F-9397-F8A652B1F278}"/>
    <dgm:cxn modelId="{85177B41-81EC-4F1F-8D84-BAFE7D2E1E96}" type="presOf" srcId="{ADF98CB4-BD5D-4AE5-B395-35B31ABAF3F3}" destId="{B76DB4E0-71F3-4D67-856D-8B8D6738600D}" srcOrd="0" destOrd="0" presId="urn:microsoft.com/office/officeart/2005/8/layout/process1"/>
    <dgm:cxn modelId="{B6094542-8F10-4B87-A5FD-303EE05268A4}" srcId="{ADF98CB4-BD5D-4AE5-B395-35B31ABAF3F3}" destId="{DB6EDC65-FFBC-46DE-B396-9729DA7F85DF}" srcOrd="0" destOrd="0" parTransId="{4E73D63D-71DA-4E4D-BEAF-2291C64D1482}" sibTransId="{FFF6B42B-861A-4FAF-AD0A-68E18673FA14}"/>
    <dgm:cxn modelId="{31BE1B59-EE37-4823-93BE-85C2DAA46B3E}" type="presOf" srcId="{DB6EDC65-FFBC-46DE-B396-9729DA7F85DF}" destId="{6174112E-8804-48DA-A63A-79C33CFCBAD9}" srcOrd="0" destOrd="0" presId="urn:microsoft.com/office/officeart/2005/8/layout/process1"/>
    <dgm:cxn modelId="{C84F6482-C86E-4F75-A3A6-E08677C44167}" type="presOf" srcId="{636B3127-5C57-4E76-BD13-C4397CC5E34E}" destId="{0C4B4900-0DD3-48AC-86A7-B9C627083B91}" srcOrd="0" destOrd="0" presId="urn:microsoft.com/office/officeart/2005/8/layout/process1"/>
    <dgm:cxn modelId="{05E7928C-36DE-4D44-A1EF-44816F07F508}" type="presOf" srcId="{FFF6B42B-861A-4FAF-AD0A-68E18673FA14}" destId="{0A2A984B-4C3A-4897-9117-DADAA12BAA90}" srcOrd="1" destOrd="0" presId="urn:microsoft.com/office/officeart/2005/8/layout/process1"/>
    <dgm:cxn modelId="{075E36BF-191A-4CCE-BF61-C408F6E48E4E}" type="presOf" srcId="{FFF6B42B-861A-4FAF-AD0A-68E18673FA14}" destId="{656C1545-8296-4A7F-83D7-9FE5B3812B9B}" srcOrd="0" destOrd="0" presId="urn:microsoft.com/office/officeart/2005/8/layout/process1"/>
    <dgm:cxn modelId="{F67C6D6A-E67A-4799-8D2F-8793B0261F06}" type="presParOf" srcId="{B76DB4E0-71F3-4D67-856D-8B8D6738600D}" destId="{6174112E-8804-48DA-A63A-79C33CFCBAD9}" srcOrd="0" destOrd="0" presId="urn:microsoft.com/office/officeart/2005/8/layout/process1"/>
    <dgm:cxn modelId="{C566DFAF-EF1A-4852-BC6B-F03F1CF7C692}" type="presParOf" srcId="{B76DB4E0-71F3-4D67-856D-8B8D6738600D}" destId="{656C1545-8296-4A7F-83D7-9FE5B3812B9B}" srcOrd="1" destOrd="0" presId="urn:microsoft.com/office/officeart/2005/8/layout/process1"/>
    <dgm:cxn modelId="{85D9327A-5A89-41A4-BB94-6C39920ADBB8}" type="presParOf" srcId="{656C1545-8296-4A7F-83D7-9FE5B3812B9B}" destId="{0A2A984B-4C3A-4897-9117-DADAA12BAA90}" srcOrd="0" destOrd="0" presId="urn:microsoft.com/office/officeart/2005/8/layout/process1"/>
    <dgm:cxn modelId="{238620AA-EC57-4ACC-B88F-FCD5613D73EF}" type="presParOf" srcId="{B76DB4E0-71F3-4D67-856D-8B8D6738600D}" destId="{0C4B4900-0DD3-48AC-86A7-B9C627083B91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09EACE-9DFA-40B7-A988-15DF5FC0D85A}">
      <dsp:nvSpPr>
        <dsp:cNvPr id="0" name=""/>
        <dsp:cNvSpPr/>
      </dsp:nvSpPr>
      <dsp:spPr>
        <a:xfrm>
          <a:off x="0" y="0"/>
          <a:ext cx="1238063" cy="1029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Choose NaN % to be removed</a:t>
          </a:r>
        </a:p>
      </dsp:txBody>
      <dsp:txXfrm>
        <a:off x="30163" y="30163"/>
        <a:ext cx="1177737" cy="969514"/>
      </dsp:txXfrm>
    </dsp:sp>
    <dsp:sp modelId="{C9F0CDB3-8819-4822-9AEB-67E3202F89B1}">
      <dsp:nvSpPr>
        <dsp:cNvPr id="0" name=""/>
        <dsp:cNvSpPr/>
      </dsp:nvSpPr>
      <dsp:spPr>
        <a:xfrm>
          <a:off x="1363486" y="361400"/>
          <a:ext cx="265895" cy="3070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 dirty="0"/>
        </a:p>
      </dsp:txBody>
      <dsp:txXfrm>
        <a:off x="1363486" y="422808"/>
        <a:ext cx="186127" cy="184223"/>
      </dsp:txXfrm>
    </dsp:sp>
    <dsp:sp modelId="{BCD08622-1E45-4C44-8FDC-FF3FFF48D879}">
      <dsp:nvSpPr>
        <dsp:cNvPr id="0" name=""/>
        <dsp:cNvSpPr/>
      </dsp:nvSpPr>
      <dsp:spPr>
        <a:xfrm>
          <a:off x="1739754" y="0"/>
          <a:ext cx="2071974" cy="1029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Random chunks of fixed % removed from all curves</a:t>
          </a:r>
        </a:p>
      </dsp:txBody>
      <dsp:txXfrm>
        <a:off x="1769917" y="30163"/>
        <a:ext cx="2011648" cy="969514"/>
      </dsp:txXfrm>
    </dsp:sp>
    <dsp:sp modelId="{9B9D3591-97D1-4343-AA3B-FC57F6438FE5}">
      <dsp:nvSpPr>
        <dsp:cNvPr id="0" name=""/>
        <dsp:cNvSpPr/>
      </dsp:nvSpPr>
      <dsp:spPr>
        <a:xfrm>
          <a:off x="3935534" y="361400"/>
          <a:ext cx="262469" cy="3070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3935534" y="422808"/>
        <a:ext cx="183728" cy="184223"/>
      </dsp:txXfrm>
    </dsp:sp>
    <dsp:sp modelId="{666150DE-010C-4568-8454-0401AFB404E7}">
      <dsp:nvSpPr>
        <dsp:cNvPr id="0" name=""/>
        <dsp:cNvSpPr/>
      </dsp:nvSpPr>
      <dsp:spPr>
        <a:xfrm>
          <a:off x="4306953" y="0"/>
          <a:ext cx="1595480" cy="1029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Evaluated average custom score for all curves</a:t>
          </a:r>
        </a:p>
      </dsp:txBody>
      <dsp:txXfrm>
        <a:off x="4337116" y="30163"/>
        <a:ext cx="1535154" cy="969514"/>
      </dsp:txXfrm>
    </dsp:sp>
    <dsp:sp modelId="{AFC5E5D6-1F89-4432-89AD-E905ECF33A78}">
      <dsp:nvSpPr>
        <dsp:cNvPr id="0" name=""/>
        <dsp:cNvSpPr/>
      </dsp:nvSpPr>
      <dsp:spPr>
        <a:xfrm>
          <a:off x="6026949" y="361400"/>
          <a:ext cx="263970" cy="3070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kern="1200"/>
        </a:p>
      </dsp:txBody>
      <dsp:txXfrm>
        <a:off x="6026949" y="422808"/>
        <a:ext cx="184779" cy="184223"/>
      </dsp:txXfrm>
    </dsp:sp>
    <dsp:sp modelId="{363B9B4A-8907-49F6-8CF2-64D6635387FD}">
      <dsp:nvSpPr>
        <dsp:cNvPr id="0" name=""/>
        <dsp:cNvSpPr/>
      </dsp:nvSpPr>
      <dsp:spPr>
        <a:xfrm>
          <a:off x="6400492" y="0"/>
          <a:ext cx="1822888" cy="10298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Imputed missing data with Linear or KNN interpolation</a:t>
          </a:r>
        </a:p>
      </dsp:txBody>
      <dsp:txXfrm>
        <a:off x="6430655" y="30163"/>
        <a:ext cx="1762562" cy="969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4112E-8804-48DA-A63A-79C33CFCBAD9}">
      <dsp:nvSpPr>
        <dsp:cNvPr id="0" name=""/>
        <dsp:cNvSpPr/>
      </dsp:nvSpPr>
      <dsp:spPr>
        <a:xfrm>
          <a:off x="11032" y="0"/>
          <a:ext cx="3087711" cy="745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MAD Detection</a:t>
          </a:r>
        </a:p>
      </dsp:txBody>
      <dsp:txXfrm>
        <a:off x="32856" y="21824"/>
        <a:ext cx="3044063" cy="701492"/>
      </dsp:txXfrm>
    </dsp:sp>
    <dsp:sp modelId="{656C1545-8296-4A7F-83D7-9FE5B3812B9B}">
      <dsp:nvSpPr>
        <dsp:cNvPr id="0" name=""/>
        <dsp:cNvSpPr/>
      </dsp:nvSpPr>
      <dsp:spPr>
        <a:xfrm>
          <a:off x="3405118" y="0"/>
          <a:ext cx="649515" cy="7451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3405118" y="149028"/>
        <a:ext cx="454661" cy="447084"/>
      </dsp:txXfrm>
    </dsp:sp>
    <dsp:sp modelId="{0C4B4900-0DD3-48AC-86A7-B9C627083B91}">
      <dsp:nvSpPr>
        <dsp:cNvPr id="0" name=""/>
        <dsp:cNvSpPr/>
      </dsp:nvSpPr>
      <dsp:spPr>
        <a:xfrm>
          <a:off x="4324243" y="0"/>
          <a:ext cx="3087711" cy="7451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Timeseries Modelling</a:t>
          </a:r>
        </a:p>
      </dsp:txBody>
      <dsp:txXfrm>
        <a:off x="4346067" y="21824"/>
        <a:ext cx="3044063" cy="7014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a193310f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a193310f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Timeliness : Customer address if updated should be updated and updated data should be used . This should be ensured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Multicolumn </a:t>
            </a:r>
            <a:r>
              <a:rPr lang="en-IN" dirty="0" err="1"/>
              <a:t>eg</a:t>
            </a:r>
            <a:r>
              <a:rPr lang="en-IN" dirty="0"/>
              <a:t> : PM2.5 &lt; PM10 always . Check it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9434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IN" dirty="0"/>
              <a:t>There seems to no </a:t>
            </a:r>
            <a:r>
              <a:rPr lang="en-IN" dirty="0" err="1"/>
              <a:t>siginifcant</a:t>
            </a:r>
            <a:r>
              <a:rPr lang="en-IN" dirty="0"/>
              <a:t> spike in value . And it peaks around 9 am for both days. So not outlier. Thus 24 time units not a good window size</a:t>
            </a:r>
          </a:p>
        </p:txBody>
      </p:sp>
    </p:spTree>
    <p:extLst>
      <p:ext uri="{BB962C8B-B14F-4D97-AF65-F5344CB8AC3E}">
        <p14:creationId xmlns:p14="http://schemas.microsoft.com/office/powerpoint/2010/main" val="249740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723eb85d4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723eb85d4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39500" y="5002800"/>
            <a:ext cx="9183600" cy="1407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-39500" y="5002800"/>
            <a:ext cx="9183600" cy="1407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83100" y="222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-39500" y="5002800"/>
            <a:ext cx="9183600" cy="1407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3350" y="937925"/>
            <a:ext cx="9154200" cy="0"/>
          </a:xfrm>
          <a:prstGeom prst="straightConnector1">
            <a:avLst/>
          </a:prstGeom>
          <a:noFill/>
          <a:ln w="19050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3100" y="222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39500" y="5002800"/>
            <a:ext cx="9183600" cy="1407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" name="Google Shape;32;p5"/>
          <p:cNvCxnSpPr/>
          <p:nvPr/>
        </p:nvCxnSpPr>
        <p:spPr>
          <a:xfrm>
            <a:off x="3350" y="937925"/>
            <a:ext cx="9154200" cy="0"/>
          </a:xfrm>
          <a:prstGeom prst="straightConnector1">
            <a:avLst/>
          </a:prstGeom>
          <a:noFill/>
          <a:ln w="19050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100" y="222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-39500" y="5002800"/>
            <a:ext cx="9183600" cy="1407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3350" y="937925"/>
            <a:ext cx="9154200" cy="0"/>
          </a:xfrm>
          <a:prstGeom prst="straightConnector1">
            <a:avLst/>
          </a:prstGeom>
          <a:noFill/>
          <a:ln w="19050" cap="flat" cmpd="sng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00" y="222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-39500" y="5002800"/>
            <a:ext cx="9183600" cy="140700"/>
          </a:xfrm>
          <a:prstGeom prst="rect">
            <a:avLst/>
          </a:prstGeom>
          <a:solidFill>
            <a:srgbClr val="980000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287825" y="80825"/>
            <a:ext cx="773074" cy="77307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51900" y="593900"/>
            <a:ext cx="8520600" cy="15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Scoring Mechanism</a:t>
            </a:r>
            <a:endParaRPr sz="4500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2337442" y="2301613"/>
            <a:ext cx="4549516" cy="15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bg1">
                    <a:lumMod val="50000"/>
                  </a:schemeClr>
                </a:solidFill>
              </a:rPr>
              <a:t>Robust scoring method to assess quality of data </a:t>
            </a:r>
            <a:endParaRPr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201FC-BB9C-C318-536F-719EE1188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99" y="1020783"/>
            <a:ext cx="9164417" cy="771269"/>
          </a:xfrm>
        </p:spPr>
        <p:txBody>
          <a:bodyPr>
            <a:normAutofit lnSpcReduction="10000"/>
          </a:bodyPr>
          <a:lstStyle/>
          <a:p>
            <a:r>
              <a:rPr lang="en-IN" dirty="0"/>
              <a:t>Correlation suggest score is almost independent of tuning parameter K</a:t>
            </a:r>
          </a:p>
          <a:p>
            <a:r>
              <a:rPr lang="en-IN" dirty="0"/>
              <a:t>Our custom scoring function seems to be more correlated than NaN % Score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C1810-B369-4D7C-B39B-FAA639FC8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27F8CA-07EE-F9DC-3ACC-63EF6C013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00" y="22205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Optimal K Value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2139D2-5980-AB26-24C6-D7031B61A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271" y="1835182"/>
            <a:ext cx="5650302" cy="312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17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48C00-77CB-B133-4D1E-813DF237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Feed Back Loop :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7284B-DE0C-F96E-50D9-93FF46072B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DE75E74-F714-D589-A360-1D821008D643}"/>
              </a:ext>
            </a:extLst>
          </p:cNvPr>
          <p:cNvSpPr/>
          <p:nvPr/>
        </p:nvSpPr>
        <p:spPr>
          <a:xfrm rot="14362882">
            <a:off x="2317175" y="1323588"/>
            <a:ext cx="488731" cy="11272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E6C36F-F430-9FA0-4484-4D24BFC0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6" y="2314612"/>
            <a:ext cx="2700789" cy="996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DB36F6-B3E7-394D-B2A7-D4BC288EC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100" y="1022428"/>
            <a:ext cx="2847799" cy="1053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3AD1C-3374-9D1B-9042-E04141C94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93" y="2424972"/>
            <a:ext cx="2854065" cy="10534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98399E-0759-4D57-FC82-F2683CF085D4}"/>
              </a:ext>
            </a:extLst>
          </p:cNvPr>
          <p:cNvSpPr/>
          <p:nvPr/>
        </p:nvSpPr>
        <p:spPr>
          <a:xfrm>
            <a:off x="7552401" y="1370445"/>
            <a:ext cx="1229710" cy="4621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Find Score</a:t>
            </a: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F1F0992C-C71D-F108-5CC7-5902B61BC5EB}"/>
              </a:ext>
            </a:extLst>
          </p:cNvPr>
          <p:cNvSpPr/>
          <p:nvPr/>
        </p:nvSpPr>
        <p:spPr>
          <a:xfrm rot="13325734">
            <a:off x="6572546" y="1030996"/>
            <a:ext cx="672136" cy="1090391"/>
          </a:xfrm>
          <a:prstGeom prst="curvedLeftArrow">
            <a:avLst>
              <a:gd name="adj1" fmla="val 15620"/>
              <a:gd name="adj2" fmla="val 41786"/>
              <a:gd name="adj3" fmla="val 442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0E1436-9E0C-162A-5D51-F09D2AAB40B8}"/>
              </a:ext>
            </a:extLst>
          </p:cNvPr>
          <p:cNvSpPr/>
          <p:nvPr/>
        </p:nvSpPr>
        <p:spPr>
          <a:xfrm rot="18459126">
            <a:off x="6352079" y="1458722"/>
            <a:ext cx="488731" cy="11272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0A1277-13DA-5C40-8485-33433CF73410}"/>
              </a:ext>
            </a:extLst>
          </p:cNvPr>
          <p:cNvSpPr/>
          <p:nvPr/>
        </p:nvSpPr>
        <p:spPr>
          <a:xfrm>
            <a:off x="5274638" y="2943320"/>
            <a:ext cx="753538" cy="221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Linear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52DDDD-428D-5DAF-A93B-E662C60C2016}"/>
              </a:ext>
            </a:extLst>
          </p:cNvPr>
          <p:cNvSpPr/>
          <p:nvPr/>
        </p:nvSpPr>
        <p:spPr>
          <a:xfrm>
            <a:off x="5274411" y="2670560"/>
            <a:ext cx="745601" cy="221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KNN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6D4F3A55-6298-BF75-D75B-E953E9C12112}"/>
              </a:ext>
            </a:extLst>
          </p:cNvPr>
          <p:cNvSpPr/>
          <p:nvPr/>
        </p:nvSpPr>
        <p:spPr>
          <a:xfrm rot="3018400">
            <a:off x="6079791" y="3394871"/>
            <a:ext cx="488731" cy="11272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9F7E24-3023-A46D-583A-559449663BDD}"/>
              </a:ext>
            </a:extLst>
          </p:cNvPr>
          <p:cNvSpPr/>
          <p:nvPr/>
        </p:nvSpPr>
        <p:spPr>
          <a:xfrm>
            <a:off x="399408" y="3341307"/>
            <a:ext cx="1610543" cy="2214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50 x 731 : Shape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364731-E8AC-EA00-E0CA-72FB5F41EFFB}"/>
              </a:ext>
            </a:extLst>
          </p:cNvPr>
          <p:cNvSpPr/>
          <p:nvPr/>
        </p:nvSpPr>
        <p:spPr>
          <a:xfrm>
            <a:off x="2122110" y="3341307"/>
            <a:ext cx="595501" cy="2214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K=4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36B575-EAF5-523F-D353-D2174E8340BE}"/>
              </a:ext>
            </a:extLst>
          </p:cNvPr>
          <p:cNvSpPr/>
          <p:nvPr/>
        </p:nvSpPr>
        <p:spPr>
          <a:xfrm>
            <a:off x="3966630" y="4121071"/>
            <a:ext cx="1554275" cy="542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 – Means Clustering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86F4FD30-7C99-E80B-E534-53D2CCC9373F}"/>
              </a:ext>
            </a:extLst>
          </p:cNvPr>
          <p:cNvSpPr/>
          <p:nvPr/>
        </p:nvSpPr>
        <p:spPr>
          <a:xfrm rot="5400000">
            <a:off x="2819172" y="3828526"/>
            <a:ext cx="488731" cy="11272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A4DF2E-DC65-224D-3349-8F816145CE04}"/>
              </a:ext>
            </a:extLst>
          </p:cNvPr>
          <p:cNvSpPr/>
          <p:nvPr/>
        </p:nvSpPr>
        <p:spPr>
          <a:xfrm>
            <a:off x="550132" y="4121070"/>
            <a:ext cx="1554275" cy="542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Evaluate Clustering</a:t>
            </a:r>
          </a:p>
        </p:txBody>
      </p:sp>
    </p:spTree>
    <p:extLst>
      <p:ext uri="{BB962C8B-B14F-4D97-AF65-F5344CB8AC3E}">
        <p14:creationId xmlns:p14="http://schemas.microsoft.com/office/powerpoint/2010/main" val="3417132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48C00-77CB-B133-4D1E-813DF237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Feed Back Loop :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7284B-DE0C-F96E-50D9-93FF46072B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DE75E74-F714-D589-A360-1D821008D643}"/>
              </a:ext>
            </a:extLst>
          </p:cNvPr>
          <p:cNvSpPr/>
          <p:nvPr/>
        </p:nvSpPr>
        <p:spPr>
          <a:xfrm rot="14362882">
            <a:off x="2317175" y="1323588"/>
            <a:ext cx="488731" cy="11272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DB36F6-B3E7-394D-B2A7-D4BC288EC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100" y="1022428"/>
            <a:ext cx="2847799" cy="1053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93AD1C-3374-9D1B-9042-E04141C94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093" y="2424972"/>
            <a:ext cx="2854065" cy="10534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A98399E-0759-4D57-FC82-F2683CF085D4}"/>
              </a:ext>
            </a:extLst>
          </p:cNvPr>
          <p:cNvSpPr/>
          <p:nvPr/>
        </p:nvSpPr>
        <p:spPr>
          <a:xfrm>
            <a:off x="7552401" y="1370445"/>
            <a:ext cx="1229710" cy="4621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Find Score</a:t>
            </a:r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F1F0992C-C71D-F108-5CC7-5902B61BC5EB}"/>
              </a:ext>
            </a:extLst>
          </p:cNvPr>
          <p:cNvSpPr/>
          <p:nvPr/>
        </p:nvSpPr>
        <p:spPr>
          <a:xfrm rot="13325734">
            <a:off x="6572546" y="1030996"/>
            <a:ext cx="672136" cy="1090391"/>
          </a:xfrm>
          <a:prstGeom prst="curvedLeftArrow">
            <a:avLst>
              <a:gd name="adj1" fmla="val 15620"/>
              <a:gd name="adj2" fmla="val 41786"/>
              <a:gd name="adj3" fmla="val 442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10E1436-9E0C-162A-5D51-F09D2AAB40B8}"/>
              </a:ext>
            </a:extLst>
          </p:cNvPr>
          <p:cNvSpPr/>
          <p:nvPr/>
        </p:nvSpPr>
        <p:spPr>
          <a:xfrm rot="18459126">
            <a:off x="6352079" y="1458722"/>
            <a:ext cx="488731" cy="11272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0A1277-13DA-5C40-8485-33433CF73410}"/>
              </a:ext>
            </a:extLst>
          </p:cNvPr>
          <p:cNvSpPr/>
          <p:nvPr/>
        </p:nvSpPr>
        <p:spPr>
          <a:xfrm>
            <a:off x="5274638" y="2943320"/>
            <a:ext cx="753538" cy="221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Linear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52DDDD-428D-5DAF-A93B-E662C60C2016}"/>
              </a:ext>
            </a:extLst>
          </p:cNvPr>
          <p:cNvSpPr/>
          <p:nvPr/>
        </p:nvSpPr>
        <p:spPr>
          <a:xfrm>
            <a:off x="5274411" y="2670560"/>
            <a:ext cx="745601" cy="221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KNN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6D4F3A55-6298-BF75-D75B-E953E9C12112}"/>
              </a:ext>
            </a:extLst>
          </p:cNvPr>
          <p:cNvSpPr/>
          <p:nvPr/>
        </p:nvSpPr>
        <p:spPr>
          <a:xfrm rot="3018400">
            <a:off x="6079791" y="3394871"/>
            <a:ext cx="488731" cy="11272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9F7E24-3023-A46D-583A-559449663BDD}"/>
              </a:ext>
            </a:extLst>
          </p:cNvPr>
          <p:cNvSpPr/>
          <p:nvPr/>
        </p:nvSpPr>
        <p:spPr>
          <a:xfrm>
            <a:off x="421710" y="2648237"/>
            <a:ext cx="1610543" cy="2214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Time series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36B575-EAF5-523F-D353-D2174E8340BE}"/>
              </a:ext>
            </a:extLst>
          </p:cNvPr>
          <p:cNvSpPr/>
          <p:nvPr/>
        </p:nvSpPr>
        <p:spPr>
          <a:xfrm>
            <a:off x="3966630" y="4121071"/>
            <a:ext cx="1554275" cy="542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 – Means Clustering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86F4FD30-7C99-E80B-E534-53D2CCC9373F}"/>
              </a:ext>
            </a:extLst>
          </p:cNvPr>
          <p:cNvSpPr/>
          <p:nvPr/>
        </p:nvSpPr>
        <p:spPr>
          <a:xfrm rot="5400000">
            <a:off x="2819172" y="3828526"/>
            <a:ext cx="488731" cy="11272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A4DF2E-DC65-224D-3349-8F816145CE04}"/>
              </a:ext>
            </a:extLst>
          </p:cNvPr>
          <p:cNvSpPr/>
          <p:nvPr/>
        </p:nvSpPr>
        <p:spPr>
          <a:xfrm>
            <a:off x="550132" y="4121070"/>
            <a:ext cx="1554275" cy="5421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Evaluate Clustering</a:t>
            </a:r>
          </a:p>
        </p:txBody>
      </p:sp>
    </p:spTree>
    <p:extLst>
      <p:ext uri="{BB962C8B-B14F-4D97-AF65-F5344CB8AC3E}">
        <p14:creationId xmlns:p14="http://schemas.microsoft.com/office/powerpoint/2010/main" val="597157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077C3-BAA4-C22C-43F4-C2156AC5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Data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F069B-D1B8-5DB4-895D-61E23D5194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035F12-D749-3B58-ADA7-46192E317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2" y="1604513"/>
            <a:ext cx="7558764" cy="2142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F2506A-A420-8A60-5D71-FFE0E6D40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710" y="2571750"/>
            <a:ext cx="1231818" cy="157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21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C7F8-6F69-225D-970E-9809B59E3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Clustering with no NaNs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2DEC7-9406-7391-F1F8-F898F57831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F76A5-88DF-EF41-C71D-F4A551E05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0" y="1049555"/>
            <a:ext cx="8862492" cy="2666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4A2915-2186-2314-3405-F37BB03C4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62" y="3801213"/>
            <a:ext cx="1539373" cy="11202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FFEEAE-301A-1FD6-AC76-E2525A6C8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980" y="3970757"/>
            <a:ext cx="6015983" cy="7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94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1B9D-2E48-409F-75ED-DF8962E3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Create Null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81B24-0D5A-5289-32E6-84482591C9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EA4A312-9F29-3BE3-EAAE-5A8066A5D7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2332427"/>
              </p:ext>
            </p:extLst>
          </p:nvPr>
        </p:nvGraphicFramePr>
        <p:xfrm>
          <a:off x="376687" y="1541910"/>
          <a:ext cx="8227013" cy="1029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2F42A2EE-74B8-0A57-DF1D-1F82D8E3C04F}"/>
              </a:ext>
            </a:extLst>
          </p:cNvPr>
          <p:cNvGrpSpPr/>
          <p:nvPr/>
        </p:nvGrpSpPr>
        <p:grpSpPr>
          <a:xfrm rot="5400000">
            <a:off x="7567823" y="2723117"/>
            <a:ext cx="337030" cy="392020"/>
            <a:chOff x="6169355" y="318909"/>
            <a:chExt cx="337030" cy="392020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500928DE-3072-4006-EC0C-C9AD7BF1124F}"/>
                </a:ext>
              </a:extLst>
            </p:cNvPr>
            <p:cNvSpPr/>
            <p:nvPr/>
          </p:nvSpPr>
          <p:spPr>
            <a:xfrm>
              <a:off x="6169355" y="318909"/>
              <a:ext cx="337030" cy="39202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rrow: Right 4">
              <a:extLst>
                <a:ext uri="{FF2B5EF4-FFF2-40B4-BE49-F238E27FC236}">
                  <a16:creationId xmlns:a16="http://schemas.microsoft.com/office/drawing/2014/main" id="{100544B2-0240-4005-1099-AFD24F6AD4B6}"/>
                </a:ext>
              </a:extLst>
            </p:cNvPr>
            <p:cNvSpPr txBox="1"/>
            <p:nvPr/>
          </p:nvSpPr>
          <p:spPr>
            <a:xfrm>
              <a:off x="6169355" y="397313"/>
              <a:ext cx="235921" cy="235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400" kern="12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56BD16-87EB-82DD-B13E-AFD7327E6A43}"/>
              </a:ext>
            </a:extLst>
          </p:cNvPr>
          <p:cNvGrpSpPr/>
          <p:nvPr/>
        </p:nvGrpSpPr>
        <p:grpSpPr>
          <a:xfrm>
            <a:off x="6945974" y="3155582"/>
            <a:ext cx="1580727" cy="1029840"/>
            <a:chOff x="6646285" y="0"/>
            <a:chExt cx="1580727" cy="102984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3F25CDD-D94F-C5F5-59C8-F6827A7975DA}"/>
                </a:ext>
              </a:extLst>
            </p:cNvPr>
            <p:cNvSpPr/>
            <p:nvPr/>
          </p:nvSpPr>
          <p:spPr>
            <a:xfrm>
              <a:off x="6646285" y="0"/>
              <a:ext cx="1580727" cy="10298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DF3ECD36-EF58-BC44-21C4-D1EF1270C887}"/>
                </a:ext>
              </a:extLst>
            </p:cNvPr>
            <p:cNvSpPr txBox="1"/>
            <p:nvPr/>
          </p:nvSpPr>
          <p:spPr>
            <a:xfrm>
              <a:off x="6676448" y="30163"/>
              <a:ext cx="1520401" cy="9695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kern="1200" dirty="0"/>
                <a:t>Perform K Means clustering </a:t>
              </a:r>
              <a:r>
                <a:rPr lang="en-IN" kern="1200" dirty="0"/>
                <a:t>on imputed data</a:t>
              </a:r>
              <a:endParaRPr lang="en-IN" sz="140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E83F59-4AFA-1469-7642-8AB84FD75D59}"/>
              </a:ext>
            </a:extLst>
          </p:cNvPr>
          <p:cNvGrpSpPr/>
          <p:nvPr/>
        </p:nvGrpSpPr>
        <p:grpSpPr>
          <a:xfrm rot="10800000">
            <a:off x="6408418" y="3475970"/>
            <a:ext cx="337030" cy="392020"/>
            <a:chOff x="6169355" y="318909"/>
            <a:chExt cx="337030" cy="392020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12353909-45A1-71F4-BC80-8E370B861BF5}"/>
                </a:ext>
              </a:extLst>
            </p:cNvPr>
            <p:cNvSpPr/>
            <p:nvPr/>
          </p:nvSpPr>
          <p:spPr>
            <a:xfrm>
              <a:off x="6169355" y="318909"/>
              <a:ext cx="337030" cy="39202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Arrow: Right 4">
              <a:extLst>
                <a:ext uri="{FF2B5EF4-FFF2-40B4-BE49-F238E27FC236}">
                  <a16:creationId xmlns:a16="http://schemas.microsoft.com/office/drawing/2014/main" id="{85842558-C828-BF2E-14E6-46E53600CDBD}"/>
                </a:ext>
              </a:extLst>
            </p:cNvPr>
            <p:cNvSpPr txBox="1"/>
            <p:nvPr/>
          </p:nvSpPr>
          <p:spPr>
            <a:xfrm>
              <a:off x="6169355" y="397313"/>
              <a:ext cx="235921" cy="235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400" kern="12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0C9281E-331B-1731-9034-44F65181924D}"/>
              </a:ext>
            </a:extLst>
          </p:cNvPr>
          <p:cNvGrpSpPr/>
          <p:nvPr/>
        </p:nvGrpSpPr>
        <p:grpSpPr>
          <a:xfrm>
            <a:off x="4627164" y="3155582"/>
            <a:ext cx="1580727" cy="1029840"/>
            <a:chOff x="6646285" y="0"/>
            <a:chExt cx="1580727" cy="102984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4695969-21E2-9D91-FDC2-1030CC45C8EC}"/>
                </a:ext>
              </a:extLst>
            </p:cNvPr>
            <p:cNvSpPr/>
            <p:nvPr/>
          </p:nvSpPr>
          <p:spPr>
            <a:xfrm>
              <a:off x="6646285" y="0"/>
              <a:ext cx="1580727" cy="10298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ectangle: Rounded Corners 4">
              <a:extLst>
                <a:ext uri="{FF2B5EF4-FFF2-40B4-BE49-F238E27FC236}">
                  <a16:creationId xmlns:a16="http://schemas.microsoft.com/office/drawing/2014/main" id="{CCD4A892-401D-9068-1EAB-DCEA604053B6}"/>
                </a:ext>
              </a:extLst>
            </p:cNvPr>
            <p:cNvSpPr txBox="1"/>
            <p:nvPr/>
          </p:nvSpPr>
          <p:spPr>
            <a:xfrm>
              <a:off x="6676448" y="30163"/>
              <a:ext cx="1520401" cy="9695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kern="1200" dirty="0"/>
                <a:t>Evaluate Clustering Metrics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8296E16-5768-88F6-53F6-55AD210E4188}"/>
              </a:ext>
            </a:extLst>
          </p:cNvPr>
          <p:cNvGrpSpPr/>
          <p:nvPr/>
        </p:nvGrpSpPr>
        <p:grpSpPr>
          <a:xfrm>
            <a:off x="2163675" y="3155582"/>
            <a:ext cx="1927870" cy="1029840"/>
            <a:chOff x="6646285" y="0"/>
            <a:chExt cx="1580727" cy="102984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FB1C79E-59D2-2A1E-597B-DEFF3CF43848}"/>
                </a:ext>
              </a:extLst>
            </p:cNvPr>
            <p:cNvSpPr/>
            <p:nvPr/>
          </p:nvSpPr>
          <p:spPr>
            <a:xfrm>
              <a:off x="6646285" y="0"/>
              <a:ext cx="1580727" cy="10298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Rectangle: Rounded Corners 4">
              <a:extLst>
                <a:ext uri="{FF2B5EF4-FFF2-40B4-BE49-F238E27FC236}">
                  <a16:creationId xmlns:a16="http://schemas.microsoft.com/office/drawing/2014/main" id="{B01D036C-A698-4BD0-2722-272FB6FCC550}"/>
                </a:ext>
              </a:extLst>
            </p:cNvPr>
            <p:cNvSpPr txBox="1"/>
            <p:nvPr/>
          </p:nvSpPr>
          <p:spPr>
            <a:xfrm>
              <a:off x="6676448" y="30163"/>
              <a:ext cx="1520401" cy="9695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kern="1200" dirty="0"/>
                <a:t>Check correlation between Score and cluster evaluation metrics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11E3FC-B25F-542E-9965-615AB64DADDE}"/>
              </a:ext>
            </a:extLst>
          </p:cNvPr>
          <p:cNvGrpSpPr/>
          <p:nvPr/>
        </p:nvGrpSpPr>
        <p:grpSpPr>
          <a:xfrm rot="10800000">
            <a:off x="4153164" y="3474492"/>
            <a:ext cx="337030" cy="392020"/>
            <a:chOff x="6169355" y="318909"/>
            <a:chExt cx="337030" cy="392020"/>
          </a:xfrm>
        </p:grpSpPr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1A81131B-C006-C09D-FD83-B52ABBE24A1E}"/>
                </a:ext>
              </a:extLst>
            </p:cNvPr>
            <p:cNvSpPr/>
            <p:nvPr/>
          </p:nvSpPr>
          <p:spPr>
            <a:xfrm>
              <a:off x="6169355" y="318909"/>
              <a:ext cx="337030" cy="392020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Arrow: Right 4">
              <a:extLst>
                <a:ext uri="{FF2B5EF4-FFF2-40B4-BE49-F238E27FC236}">
                  <a16:creationId xmlns:a16="http://schemas.microsoft.com/office/drawing/2014/main" id="{A30B3913-14FC-87EC-7924-ABF99CDD0C3A}"/>
                </a:ext>
              </a:extLst>
            </p:cNvPr>
            <p:cNvSpPr txBox="1"/>
            <p:nvPr/>
          </p:nvSpPr>
          <p:spPr>
            <a:xfrm>
              <a:off x="6169355" y="397313"/>
              <a:ext cx="235921" cy="2352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4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4186119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1DFAA-969B-91AF-4176-5CEEBE67A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Clustering Imputed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FEF3D-16FF-F4C8-073E-14AA478BF2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8E90B8-EA40-9DF3-13FC-67913B16C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72" y="1096673"/>
            <a:ext cx="8327655" cy="2648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E65FEF-DDA5-6165-C61C-9AFD7DE6F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46" y="3707568"/>
            <a:ext cx="1569856" cy="108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0D2F6B-E6B3-D907-8C9D-0399EEAD9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931" y="4166602"/>
            <a:ext cx="5052498" cy="6477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5CF5D5-436F-A1AA-F8B7-5329C41D1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037" y="3752150"/>
            <a:ext cx="2624557" cy="2802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444C65-53F9-724C-A7EC-B9D86981BC07}"/>
              </a:ext>
            </a:extLst>
          </p:cNvPr>
          <p:cNvSpPr/>
          <p:nvPr/>
        </p:nvSpPr>
        <p:spPr>
          <a:xfrm>
            <a:off x="7057495" y="1007731"/>
            <a:ext cx="2039206" cy="2533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KNN | Selective (65% NaN)</a:t>
            </a:r>
          </a:p>
        </p:txBody>
      </p:sp>
      <p:pic>
        <p:nvPicPr>
          <p:cNvPr id="16" name="Graphic 15" descr="Filter">
            <a:extLst>
              <a:ext uri="{FF2B5EF4-FFF2-40B4-BE49-F238E27FC236}">
                <a16:creationId xmlns:a16="http://schemas.microsoft.com/office/drawing/2014/main" id="{889F39BF-B99D-A229-8CCD-7B858E0AFF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4005" y="987280"/>
            <a:ext cx="267724" cy="267724"/>
          </a:xfrm>
          <a:prstGeom prst="rect">
            <a:avLst/>
          </a:prstGeom>
        </p:spPr>
      </p:pic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3B292419-53FF-B5A0-79F3-6105A66CA6A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245594" y="3707568"/>
            <a:ext cx="528411" cy="184683"/>
          </a:xfrm>
          <a:prstGeom prst="curvedConnector3">
            <a:avLst>
              <a:gd name="adj1" fmla="val 4104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46655F4-72F5-E30F-3F45-93A4D4124EE2}"/>
              </a:ext>
            </a:extLst>
          </p:cNvPr>
          <p:cNvSpPr txBox="1"/>
          <p:nvPr/>
        </p:nvSpPr>
        <p:spPr>
          <a:xfrm>
            <a:off x="6840068" y="3623314"/>
            <a:ext cx="1829695" cy="46166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</a:rPr>
              <a:t>B/w interpolated curve and original data</a:t>
            </a:r>
          </a:p>
        </p:txBody>
      </p:sp>
    </p:spTree>
    <p:extLst>
      <p:ext uri="{BB962C8B-B14F-4D97-AF65-F5344CB8AC3E}">
        <p14:creationId xmlns:p14="http://schemas.microsoft.com/office/powerpoint/2010/main" val="3350361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56FED-8B0C-DE82-1A4D-D9F3FE3CD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Clustering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3DBD0-E5E3-20B4-0310-FCA99A21AA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C314F-D818-A28D-2F45-CB32E4760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1" y="1335169"/>
            <a:ext cx="4195602" cy="1157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C48EA7-533C-B9E0-8A47-495DF3884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0" y="3113989"/>
            <a:ext cx="4299119" cy="1157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AFFD8E-0C1E-0E47-2641-D8C4EB4EE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917" y="1340953"/>
            <a:ext cx="4520241" cy="12307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AE3C63-3955-3175-7F2F-EC5399776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917" y="3113988"/>
            <a:ext cx="4559983" cy="115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81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C81A3-8B22-E39F-32CC-4C2168176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Clustering Feedback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64C0B-492F-CFB7-E3AB-7D3D038C1B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DFAFF2-A313-A59F-1C6F-BB2E7FD94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165"/>
          <a:stretch/>
        </p:blipFill>
        <p:spPr>
          <a:xfrm>
            <a:off x="4118608" y="1553698"/>
            <a:ext cx="4058856" cy="24023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1A7CE-3653-A576-4661-5121B4CA9E8F}"/>
              </a:ext>
            </a:extLst>
          </p:cNvPr>
          <p:cNvSpPr/>
          <p:nvPr/>
        </p:nvSpPr>
        <p:spPr>
          <a:xfrm>
            <a:off x="7746521" y="991669"/>
            <a:ext cx="1356280" cy="2216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Linear | Selective</a:t>
            </a:r>
          </a:p>
        </p:txBody>
      </p:sp>
      <p:pic>
        <p:nvPicPr>
          <p:cNvPr id="11" name="Graphic 10" descr="Filter">
            <a:extLst>
              <a:ext uri="{FF2B5EF4-FFF2-40B4-BE49-F238E27FC236}">
                <a16:creationId xmlns:a16="http://schemas.microsoft.com/office/drawing/2014/main" id="{66ECFDCE-C546-5125-F1C0-2E9F0D9CF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2919" y="968648"/>
            <a:ext cx="267724" cy="2677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4670AD0-B2A3-B916-485F-A042DCCAA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58" t="9297" b="49408"/>
          <a:stretch/>
        </p:blipFill>
        <p:spPr>
          <a:xfrm>
            <a:off x="8134334" y="1879283"/>
            <a:ext cx="966536" cy="1664898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EF9DC3B-17AD-DF14-711D-AB8EC7307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00" y="1498657"/>
            <a:ext cx="4035509" cy="2512410"/>
          </a:xfrm>
        </p:spPr>
        <p:txBody>
          <a:bodyPr/>
          <a:lstStyle/>
          <a:p>
            <a:r>
              <a:rPr lang="en-IN" dirty="0"/>
              <a:t>We can see average NMI increases as score increases</a:t>
            </a:r>
          </a:p>
          <a:p>
            <a:endParaRPr lang="en-IN" dirty="0"/>
          </a:p>
          <a:p>
            <a:r>
              <a:rPr lang="en-IN" dirty="0"/>
              <a:t>NMI goes down if </a:t>
            </a:r>
            <a:r>
              <a:rPr lang="en-IN" b="1" dirty="0"/>
              <a:t>significant part of curve is missing </a:t>
            </a:r>
            <a:r>
              <a:rPr lang="en-IN" dirty="0"/>
              <a:t>and interpolated using KNN or linear. </a:t>
            </a:r>
          </a:p>
          <a:p>
            <a:pPr marL="1143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2837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8470-6F5B-B4E7-A1C8-5046084B7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</p:spPr>
        <p:txBody>
          <a:bodyPr/>
          <a:lstStyle/>
          <a:p>
            <a:r>
              <a:rPr lang="en-IN" dirty="0"/>
              <a:t>Anomaly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619917-291F-1810-EDCE-1AA1CE75E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3544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83100" y="258895"/>
            <a:ext cx="8520600" cy="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Data Quality Metrics</a:t>
            </a:r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5" name="Picture 4" descr="Key data quality metrics ">
            <a:extLst>
              <a:ext uri="{FF2B5EF4-FFF2-40B4-BE49-F238E27FC236}">
                <a16:creationId xmlns:a16="http://schemas.microsoft.com/office/drawing/2014/main" id="{082AEBDE-9D6E-7D96-0A5F-1494426634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4" r="15676"/>
          <a:stretch/>
        </p:blipFill>
        <p:spPr bwMode="auto">
          <a:xfrm>
            <a:off x="2601366" y="986537"/>
            <a:ext cx="3941268" cy="387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1B9D-2E48-409F-75ED-DF8962E3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Anomaly Detection Flow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B81B24-0D5A-5289-32E6-84482591C9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458C150-8E31-CAB6-50D6-9A4D1B98A5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70385"/>
              </p:ext>
            </p:extLst>
          </p:nvPr>
        </p:nvGraphicFramePr>
        <p:xfrm>
          <a:off x="636698" y="1138839"/>
          <a:ext cx="7413403" cy="745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92F6DAC0-928A-6558-52BA-182C77AC24A6}"/>
              </a:ext>
            </a:extLst>
          </p:cNvPr>
          <p:cNvGrpSpPr/>
          <p:nvPr/>
        </p:nvGrpSpPr>
        <p:grpSpPr>
          <a:xfrm>
            <a:off x="636698" y="1983842"/>
            <a:ext cx="3217971" cy="1728937"/>
            <a:chOff x="11032" y="0"/>
            <a:chExt cx="3087711" cy="74514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84F35B2-54ED-7605-F30A-2C8A071A1BF2}"/>
                </a:ext>
              </a:extLst>
            </p:cNvPr>
            <p:cNvSpPr/>
            <p:nvPr/>
          </p:nvSpPr>
          <p:spPr>
            <a:xfrm>
              <a:off x="11032" y="0"/>
              <a:ext cx="3087711" cy="745140"/>
            </a:xfrm>
            <a:prstGeom prst="roundRect">
              <a:avLst>
                <a:gd name="adj" fmla="val 10000"/>
              </a:avLst>
            </a:prstGeom>
            <a:ln w="28575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A3F6AD60-CA34-2E17-1528-D038B6B5CDBD}"/>
                </a:ext>
              </a:extLst>
            </p:cNvPr>
            <p:cNvSpPr txBox="1"/>
            <p:nvPr/>
          </p:nvSpPr>
          <p:spPr>
            <a:xfrm>
              <a:off x="32856" y="21824"/>
              <a:ext cx="3044063" cy="701492"/>
            </a:xfrm>
            <a:prstGeom prst="rect">
              <a:avLst/>
            </a:prstGeom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t" anchorCtr="0">
              <a:noAutofit/>
            </a:bodyPr>
            <a:lstStyle/>
            <a:p>
              <a:pPr marL="0" lvl="0" indent="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000" kern="1200" dirty="0"/>
                <a:t>Tuning Parameters:</a:t>
              </a:r>
            </a:p>
            <a:p>
              <a:pPr marL="342900" lvl="0" indent="-34290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IN" sz="2000" kern="1200" dirty="0"/>
                <a:t>Window size</a:t>
              </a:r>
            </a:p>
            <a:p>
              <a:pPr marL="342900" lvl="0" indent="-34290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IN" sz="2000" kern="1200" dirty="0"/>
                <a:t>Threshold</a:t>
              </a:r>
            </a:p>
            <a:p>
              <a:pPr marL="342900" lvl="0" indent="-34290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IN" sz="2000" kern="1200" dirty="0"/>
                <a:t>Min Mad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0C9ED4-3701-D7A1-933F-FCADEDDDF071}"/>
              </a:ext>
            </a:extLst>
          </p:cNvPr>
          <p:cNvGrpSpPr/>
          <p:nvPr/>
        </p:nvGrpSpPr>
        <p:grpSpPr>
          <a:xfrm>
            <a:off x="4982725" y="1983842"/>
            <a:ext cx="3217971" cy="2679375"/>
            <a:chOff x="11032" y="0"/>
            <a:chExt cx="3087711" cy="74514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B45E781-7D0D-333B-C153-31621DDF7CEB}"/>
                </a:ext>
              </a:extLst>
            </p:cNvPr>
            <p:cNvSpPr/>
            <p:nvPr/>
          </p:nvSpPr>
          <p:spPr>
            <a:xfrm>
              <a:off x="11032" y="0"/>
              <a:ext cx="3087711" cy="745140"/>
            </a:xfrm>
            <a:prstGeom prst="roundRect">
              <a:avLst>
                <a:gd name="adj" fmla="val 10000"/>
              </a:avLst>
            </a:prstGeom>
            <a:ln w="28575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45977E42-BEF0-D7EB-D6CA-E717483CDE8F}"/>
                </a:ext>
              </a:extLst>
            </p:cNvPr>
            <p:cNvSpPr txBox="1"/>
            <p:nvPr/>
          </p:nvSpPr>
          <p:spPr>
            <a:xfrm>
              <a:off x="32856" y="21824"/>
              <a:ext cx="3044063" cy="701492"/>
            </a:xfrm>
            <a:prstGeom prst="rect">
              <a:avLst/>
            </a:prstGeom>
            <a:ln w="28575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342900" lvl="0" indent="-34290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IN" sz="2000" kern="1200" dirty="0">
                  <a:solidFill>
                    <a:schemeClr val="bg1"/>
                  </a:solidFill>
                </a:rPr>
                <a:t>Points may get misclassified in MAD. </a:t>
              </a:r>
            </a:p>
            <a:p>
              <a:pPr marL="342900" lvl="0" indent="-34290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IN" sz="2000" kern="1200" dirty="0">
                  <a:solidFill>
                    <a:schemeClr val="bg1"/>
                  </a:solidFill>
                </a:rPr>
                <a:t>Remove false positives using model</a:t>
              </a:r>
            </a:p>
            <a:p>
              <a:pPr marL="342900" lvl="0" indent="-342900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IN" sz="2000" kern="1200" dirty="0">
                  <a:solidFill>
                    <a:schemeClr val="bg1"/>
                  </a:solidFill>
                </a:rPr>
                <a:t>We try to create timeseries model and if data lies within a bound then it is not a outlier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3226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54274-8055-DC57-7030-59C176DDD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MAD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35DBB-75F3-CE96-A74D-FC8AE4095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786684"/>
          </a:xfrm>
        </p:spPr>
        <p:txBody>
          <a:bodyPr>
            <a:normAutofit lnSpcReduction="10000"/>
          </a:bodyPr>
          <a:lstStyle/>
          <a:p>
            <a:r>
              <a:rPr lang="en-IN" dirty="0"/>
              <a:t>If a sudden spike dies less than 3 hours it is defined as an outlier</a:t>
            </a:r>
          </a:p>
          <a:p>
            <a:r>
              <a:rPr lang="en-IN" dirty="0"/>
              <a:t>We need to find right set of parameters to detect such a situation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8E6E3-29B8-5884-97CB-D9D8E27D77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99A50C-5BCF-1426-0F7D-825E8C32E50A}"/>
              </a:ext>
            </a:extLst>
          </p:cNvPr>
          <p:cNvGrpSpPr/>
          <p:nvPr/>
        </p:nvGrpSpPr>
        <p:grpSpPr>
          <a:xfrm>
            <a:off x="1051059" y="2121853"/>
            <a:ext cx="7041910" cy="2212773"/>
            <a:chOff x="1051059" y="2121853"/>
            <a:chExt cx="7041910" cy="221277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CC4413C-5ADC-5EE0-8B86-04A5A8938E08}"/>
                </a:ext>
              </a:extLst>
            </p:cNvPr>
            <p:cNvSpPr/>
            <p:nvPr/>
          </p:nvSpPr>
          <p:spPr>
            <a:xfrm>
              <a:off x="1051059" y="2121853"/>
              <a:ext cx="2470397" cy="748800"/>
            </a:xfrm>
            <a:custGeom>
              <a:avLst/>
              <a:gdLst>
                <a:gd name="connsiteX0" fmla="*/ 0 w 2470397"/>
                <a:gd name="connsiteY0" fmla="*/ 0 h 748800"/>
                <a:gd name="connsiteX1" fmla="*/ 2470397 w 2470397"/>
                <a:gd name="connsiteY1" fmla="*/ 0 h 748800"/>
                <a:gd name="connsiteX2" fmla="*/ 2470397 w 2470397"/>
                <a:gd name="connsiteY2" fmla="*/ 748800 h 748800"/>
                <a:gd name="connsiteX3" fmla="*/ 0 w 2470397"/>
                <a:gd name="connsiteY3" fmla="*/ 748800 h 748800"/>
                <a:gd name="connsiteX4" fmla="*/ 0 w 2470397"/>
                <a:gd name="connsiteY4" fmla="*/ 0 h 74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397" h="748800">
                  <a:moveTo>
                    <a:pt x="0" y="0"/>
                  </a:moveTo>
                  <a:lnTo>
                    <a:pt x="2470397" y="0"/>
                  </a:lnTo>
                  <a:lnTo>
                    <a:pt x="2470397" y="748800"/>
                  </a:lnTo>
                  <a:lnTo>
                    <a:pt x="0" y="7488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800" kern="1200" dirty="0"/>
                <a:t>Small Window Size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DD033B6-7B3B-A1EF-7AF1-4EAE84ABC968}"/>
                </a:ext>
              </a:extLst>
            </p:cNvPr>
            <p:cNvSpPr/>
            <p:nvPr/>
          </p:nvSpPr>
          <p:spPr>
            <a:xfrm>
              <a:off x="1051059" y="2870653"/>
              <a:ext cx="2470397" cy="1463084"/>
            </a:xfrm>
            <a:custGeom>
              <a:avLst/>
              <a:gdLst>
                <a:gd name="connsiteX0" fmla="*/ 0 w 2470397"/>
                <a:gd name="connsiteY0" fmla="*/ 0 h 1463084"/>
                <a:gd name="connsiteX1" fmla="*/ 2470397 w 2470397"/>
                <a:gd name="connsiteY1" fmla="*/ 0 h 1463084"/>
                <a:gd name="connsiteX2" fmla="*/ 2470397 w 2470397"/>
                <a:gd name="connsiteY2" fmla="*/ 1463084 h 1463084"/>
                <a:gd name="connsiteX3" fmla="*/ 0 w 2470397"/>
                <a:gd name="connsiteY3" fmla="*/ 1463084 h 1463084"/>
                <a:gd name="connsiteX4" fmla="*/ 0 w 2470397"/>
                <a:gd name="connsiteY4" fmla="*/ 0 h 146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397" h="1463084">
                  <a:moveTo>
                    <a:pt x="0" y="0"/>
                  </a:moveTo>
                  <a:lnTo>
                    <a:pt x="2470397" y="0"/>
                  </a:lnTo>
                  <a:lnTo>
                    <a:pt x="2470397" y="1463084"/>
                  </a:lnTo>
                  <a:lnTo>
                    <a:pt x="0" y="14630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96012" rIns="128016" bIns="144018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1800" kern="1200" dirty="0"/>
                <a:t>Median value of window will be high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1800" kern="1200" dirty="0"/>
                <a:t>Thus, points may not get classified as outlier</a:t>
              </a: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6001CC7-2E48-1133-2F97-91F14516BCB2}"/>
                </a:ext>
              </a:extLst>
            </p:cNvPr>
            <p:cNvSpPr/>
            <p:nvPr/>
          </p:nvSpPr>
          <p:spPr>
            <a:xfrm>
              <a:off x="5622572" y="2121853"/>
              <a:ext cx="2470397" cy="748800"/>
            </a:xfrm>
            <a:custGeom>
              <a:avLst/>
              <a:gdLst>
                <a:gd name="connsiteX0" fmla="*/ 0 w 2470397"/>
                <a:gd name="connsiteY0" fmla="*/ 0 h 748800"/>
                <a:gd name="connsiteX1" fmla="*/ 2470397 w 2470397"/>
                <a:gd name="connsiteY1" fmla="*/ 0 h 748800"/>
                <a:gd name="connsiteX2" fmla="*/ 2470397 w 2470397"/>
                <a:gd name="connsiteY2" fmla="*/ 748800 h 748800"/>
                <a:gd name="connsiteX3" fmla="*/ 0 w 2470397"/>
                <a:gd name="connsiteY3" fmla="*/ 748800 h 748800"/>
                <a:gd name="connsiteX4" fmla="*/ 0 w 2470397"/>
                <a:gd name="connsiteY4" fmla="*/ 0 h 74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397" h="748800">
                  <a:moveTo>
                    <a:pt x="0" y="0"/>
                  </a:moveTo>
                  <a:lnTo>
                    <a:pt x="2470397" y="0"/>
                  </a:lnTo>
                  <a:lnTo>
                    <a:pt x="2470397" y="748800"/>
                  </a:lnTo>
                  <a:lnTo>
                    <a:pt x="0" y="7488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8016" tIns="73152" rIns="128016" bIns="73152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800" kern="1200" dirty="0"/>
                <a:t>Bigger Window Size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86855CE-38A3-D3AC-4340-C59CAB75367C}"/>
                </a:ext>
              </a:extLst>
            </p:cNvPr>
            <p:cNvSpPr/>
            <p:nvPr/>
          </p:nvSpPr>
          <p:spPr>
            <a:xfrm>
              <a:off x="5622546" y="2871542"/>
              <a:ext cx="2470397" cy="1463084"/>
            </a:xfrm>
            <a:custGeom>
              <a:avLst/>
              <a:gdLst>
                <a:gd name="connsiteX0" fmla="*/ 0 w 2470397"/>
                <a:gd name="connsiteY0" fmla="*/ 0 h 1463084"/>
                <a:gd name="connsiteX1" fmla="*/ 2470397 w 2470397"/>
                <a:gd name="connsiteY1" fmla="*/ 0 h 1463084"/>
                <a:gd name="connsiteX2" fmla="*/ 2470397 w 2470397"/>
                <a:gd name="connsiteY2" fmla="*/ 1463084 h 1463084"/>
                <a:gd name="connsiteX3" fmla="*/ 0 w 2470397"/>
                <a:gd name="connsiteY3" fmla="*/ 1463084 h 1463084"/>
                <a:gd name="connsiteX4" fmla="*/ 0 w 2470397"/>
                <a:gd name="connsiteY4" fmla="*/ 0 h 1463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0397" h="1463084">
                  <a:moveTo>
                    <a:pt x="0" y="0"/>
                  </a:moveTo>
                  <a:lnTo>
                    <a:pt x="2470397" y="0"/>
                  </a:lnTo>
                  <a:lnTo>
                    <a:pt x="2470397" y="1463084"/>
                  </a:lnTo>
                  <a:lnTo>
                    <a:pt x="0" y="146308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6012" tIns="96012" rIns="128016" bIns="144018" numCol="1" spcCol="1270" anchor="t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1800" kern="1200" dirty="0"/>
                <a:t>If too high almost becomes like global outlier detection.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IN" sz="1800" kern="1200" dirty="0"/>
                <a:t>Too high value becomes outlier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IN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88020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716CD-A22B-5DAD-F5F3-A21C0F225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Choosing Right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C6B5D-06FF-543B-54F6-C741F60DB8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E88C91-2B79-5BF1-7D1B-4C470ACAE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82" y="1302418"/>
            <a:ext cx="7646276" cy="300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76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311D5-F85E-CEE7-4299-3302477305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52600-D26C-E5B0-FC8B-EDBC15A193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1"/>
          <a:stretch/>
        </p:blipFill>
        <p:spPr>
          <a:xfrm>
            <a:off x="341562" y="1133336"/>
            <a:ext cx="8460875" cy="330465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4E7F7E2-AFE4-63E3-EFAA-3B734BB81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00" y="22205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IN" dirty="0"/>
              <a:t>Choosing Right Parameters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ABBFE4-3AFD-A226-E6D6-86EEE557B979}"/>
              </a:ext>
            </a:extLst>
          </p:cNvPr>
          <p:cNvSpPr/>
          <p:nvPr/>
        </p:nvSpPr>
        <p:spPr>
          <a:xfrm>
            <a:off x="6266870" y="4347908"/>
            <a:ext cx="2205588" cy="3385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Optimal Window Size = 9</a:t>
            </a:r>
          </a:p>
        </p:txBody>
      </p:sp>
    </p:spTree>
    <p:extLst>
      <p:ext uri="{BB962C8B-B14F-4D97-AF65-F5344CB8AC3E}">
        <p14:creationId xmlns:p14="http://schemas.microsoft.com/office/powerpoint/2010/main" val="1531635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DDE8-45CE-2F0E-386F-1ED4FA9F3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6B537-2631-63ED-1898-0D185B77A8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793D5-82F6-5805-FF82-30CDA604A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5" y="1292772"/>
            <a:ext cx="8815603" cy="32136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5AAC5C-D24C-C9F0-6534-8315D200D93F}"/>
              </a:ext>
            </a:extLst>
          </p:cNvPr>
          <p:cNvSpPr/>
          <p:nvPr/>
        </p:nvSpPr>
        <p:spPr>
          <a:xfrm>
            <a:off x="2719552" y="2254469"/>
            <a:ext cx="338958" cy="1442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D6B9D362-327B-B3D0-A730-A522B4575078}"/>
              </a:ext>
            </a:extLst>
          </p:cNvPr>
          <p:cNvCxnSpPr>
            <a:cxnSpLocks/>
          </p:cNvCxnSpPr>
          <p:nvPr/>
        </p:nvCxnSpPr>
        <p:spPr>
          <a:xfrm flipV="1">
            <a:off x="3058510" y="2254469"/>
            <a:ext cx="1156651" cy="570507"/>
          </a:xfrm>
          <a:prstGeom prst="curvedConnector3">
            <a:avLst>
              <a:gd name="adj1" fmla="val 4614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71757D-6906-81E2-5118-1130AAC5F035}"/>
              </a:ext>
            </a:extLst>
          </p:cNvPr>
          <p:cNvSpPr txBox="1"/>
          <p:nvPr/>
        </p:nvSpPr>
        <p:spPr>
          <a:xfrm>
            <a:off x="4219392" y="2123664"/>
            <a:ext cx="783787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100" b="1" dirty="0">
                <a:solidFill>
                  <a:schemeClr val="bg1"/>
                </a:solidFill>
              </a:rPr>
              <a:t>15 hours</a:t>
            </a:r>
          </a:p>
        </p:txBody>
      </p:sp>
    </p:spTree>
    <p:extLst>
      <p:ext uri="{BB962C8B-B14F-4D97-AF65-F5344CB8AC3E}">
        <p14:creationId xmlns:p14="http://schemas.microsoft.com/office/powerpoint/2010/main" val="3441724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DDE8-45CE-2F0E-386F-1ED4FA9F3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6B537-2631-63ED-1898-0D185B77A8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793D5-82F6-5805-FF82-30CDA604A3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" t="19455" r="32807"/>
          <a:stretch/>
        </p:blipFill>
        <p:spPr>
          <a:xfrm>
            <a:off x="223025" y="1907519"/>
            <a:ext cx="5895278" cy="25884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5AAC5C-D24C-C9F0-6534-8315D200D93F}"/>
              </a:ext>
            </a:extLst>
          </p:cNvPr>
          <p:cNvSpPr/>
          <p:nvPr/>
        </p:nvSpPr>
        <p:spPr>
          <a:xfrm>
            <a:off x="2742299" y="2341594"/>
            <a:ext cx="338958" cy="1442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D6B9D362-327B-B3D0-A730-A522B4575078}"/>
              </a:ext>
            </a:extLst>
          </p:cNvPr>
          <p:cNvCxnSpPr>
            <a:cxnSpLocks/>
          </p:cNvCxnSpPr>
          <p:nvPr/>
        </p:nvCxnSpPr>
        <p:spPr>
          <a:xfrm flipV="1">
            <a:off x="3058510" y="2254469"/>
            <a:ext cx="1156651" cy="570507"/>
          </a:xfrm>
          <a:prstGeom prst="curvedConnector3">
            <a:avLst>
              <a:gd name="adj1" fmla="val 4614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F71757D-6906-81E2-5118-1130AAC5F035}"/>
              </a:ext>
            </a:extLst>
          </p:cNvPr>
          <p:cNvSpPr txBox="1"/>
          <p:nvPr/>
        </p:nvSpPr>
        <p:spPr>
          <a:xfrm>
            <a:off x="4219392" y="2123664"/>
            <a:ext cx="783787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100" b="1" dirty="0">
                <a:solidFill>
                  <a:schemeClr val="bg1"/>
                </a:solidFill>
              </a:rPr>
              <a:t>15 hours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C7F984-6C82-5AE3-B45F-B1DAF53E0696}"/>
              </a:ext>
            </a:extLst>
          </p:cNvPr>
          <p:cNvSpPr/>
          <p:nvPr/>
        </p:nvSpPr>
        <p:spPr>
          <a:xfrm>
            <a:off x="4611284" y="3062867"/>
            <a:ext cx="338958" cy="634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1D98E-A213-6C2A-00AB-F46B8C677AEA}"/>
              </a:ext>
            </a:extLst>
          </p:cNvPr>
          <p:cNvSpPr txBox="1"/>
          <p:nvPr/>
        </p:nvSpPr>
        <p:spPr>
          <a:xfrm>
            <a:off x="5222305" y="2634419"/>
            <a:ext cx="783787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</a:rPr>
              <a:t>Sudden Spike Outlier detected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2BD9D7A1-4D2F-6026-F003-CB8C16781645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4928841" y="2988362"/>
            <a:ext cx="293464" cy="237307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A715C580-E5C6-E87D-B608-A8E1493DCDEB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30117" y="2385273"/>
            <a:ext cx="405261" cy="353943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5DEF8B-9D3F-B8DF-26DF-7EF3EFC25E77}"/>
              </a:ext>
            </a:extLst>
          </p:cNvPr>
          <p:cNvSpPr txBox="1"/>
          <p:nvPr/>
        </p:nvSpPr>
        <p:spPr>
          <a:xfrm>
            <a:off x="3529802" y="2769395"/>
            <a:ext cx="783787" cy="7078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</a:rPr>
              <a:t>Sudden Spike Outlier detected</a:t>
            </a:r>
          </a:p>
        </p:txBody>
      </p:sp>
    </p:spTree>
    <p:extLst>
      <p:ext uri="{BB962C8B-B14F-4D97-AF65-F5344CB8AC3E}">
        <p14:creationId xmlns:p14="http://schemas.microsoft.com/office/powerpoint/2010/main" val="3010047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AA33-A773-9E8F-729C-1138779DF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Time Series Model : Remove False Positives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1C4F0-DD77-95A5-2E55-F9D4A5E187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16547-B8F1-6B38-C732-36BC7E5AB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2" r="20268"/>
          <a:stretch/>
        </p:blipFill>
        <p:spPr>
          <a:xfrm>
            <a:off x="953813" y="1221827"/>
            <a:ext cx="5754415" cy="369962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0522AF4-0F57-EE70-CDB0-AD5292648F20}"/>
              </a:ext>
            </a:extLst>
          </p:cNvPr>
          <p:cNvSpPr/>
          <p:nvPr/>
        </p:nvSpPr>
        <p:spPr>
          <a:xfrm>
            <a:off x="4099474" y="1324303"/>
            <a:ext cx="54740" cy="78828"/>
          </a:xfrm>
          <a:prstGeom prst="ellipse">
            <a:avLst/>
          </a:prstGeom>
          <a:solidFill>
            <a:srgbClr val="F9515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61330-14EB-1D09-8BAD-0664D2CF902D}"/>
              </a:ext>
            </a:extLst>
          </p:cNvPr>
          <p:cNvSpPr txBox="1"/>
          <p:nvPr/>
        </p:nvSpPr>
        <p:spPr>
          <a:xfrm>
            <a:off x="3870836" y="2157615"/>
            <a:ext cx="2023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srgbClr val="163567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AACAA-AE25-6AB5-6910-94FC000392D3}"/>
              </a:ext>
            </a:extLst>
          </p:cNvPr>
          <p:cNvSpPr txBox="1"/>
          <p:nvPr/>
        </p:nvSpPr>
        <p:spPr>
          <a:xfrm>
            <a:off x="3990612" y="2338919"/>
            <a:ext cx="2023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srgbClr val="163567"/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F1D69-A509-9B7A-9ADF-3C5CB5F474D7}"/>
              </a:ext>
            </a:extLst>
          </p:cNvPr>
          <p:cNvSpPr txBox="1"/>
          <p:nvPr/>
        </p:nvSpPr>
        <p:spPr>
          <a:xfrm>
            <a:off x="4025682" y="2570183"/>
            <a:ext cx="2023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srgbClr val="163567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A49349-3BD6-7468-F434-6BE6C3CA860E}"/>
              </a:ext>
            </a:extLst>
          </p:cNvPr>
          <p:cNvSpPr txBox="1"/>
          <p:nvPr/>
        </p:nvSpPr>
        <p:spPr>
          <a:xfrm>
            <a:off x="3769674" y="2378572"/>
            <a:ext cx="2023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solidFill>
                  <a:srgbClr val="163567"/>
                </a:solidFill>
              </a:rPr>
              <a:t>1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14B3CFE-5FA9-C1D6-BDD4-944C87876B4B}"/>
              </a:ext>
            </a:extLst>
          </p:cNvPr>
          <p:cNvSpPr/>
          <p:nvPr/>
        </p:nvSpPr>
        <p:spPr>
          <a:xfrm rot="5400000">
            <a:off x="2990578" y="3743631"/>
            <a:ext cx="246219" cy="1529253"/>
          </a:xfrm>
          <a:prstGeom prst="rightBrace">
            <a:avLst>
              <a:gd name="adj1" fmla="val 8333"/>
              <a:gd name="adj2" fmla="val 46893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9B2C4-7466-DA60-5440-C22E58EF179F}"/>
              </a:ext>
            </a:extLst>
          </p:cNvPr>
          <p:cNvSpPr txBox="1"/>
          <p:nvPr/>
        </p:nvSpPr>
        <p:spPr>
          <a:xfrm>
            <a:off x="2639625" y="4729212"/>
            <a:ext cx="1130049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100" b="1" dirty="0">
                <a:solidFill>
                  <a:schemeClr val="bg1"/>
                </a:solidFill>
              </a:rPr>
              <a:t>Train :  24 hrs</a:t>
            </a: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446912AB-B5DB-58F3-7FFB-F3314D04D03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07715" y="220430"/>
            <a:ext cx="366268" cy="2728010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DB5D1B6-384C-BFD0-B910-F28777C0D8C9}"/>
              </a:ext>
            </a:extLst>
          </p:cNvPr>
          <p:cNvSpPr txBox="1"/>
          <p:nvPr/>
        </p:nvSpPr>
        <p:spPr>
          <a:xfrm>
            <a:off x="6963546" y="1627050"/>
            <a:ext cx="1640154" cy="2616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100" b="1" dirty="0">
                <a:solidFill>
                  <a:schemeClr val="bg1"/>
                </a:solidFill>
              </a:rPr>
              <a:t>Value to be Predicted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A5A767-397B-011D-D872-9BDF6437DE56}"/>
              </a:ext>
            </a:extLst>
          </p:cNvPr>
          <p:cNvSpPr txBox="1"/>
          <p:nvPr/>
        </p:nvSpPr>
        <p:spPr>
          <a:xfrm>
            <a:off x="6968375" y="2744748"/>
            <a:ext cx="1635325" cy="43088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1100" b="1" dirty="0">
                <a:solidFill>
                  <a:schemeClr val="bg1"/>
                </a:solidFill>
              </a:rPr>
              <a:t>Model predicts t+5</a:t>
            </a:r>
            <a:r>
              <a:rPr lang="en-IN" sz="1100" b="1" baseline="30000" dirty="0">
                <a:solidFill>
                  <a:schemeClr val="bg1"/>
                </a:solidFill>
              </a:rPr>
              <a:t>th</a:t>
            </a:r>
            <a:r>
              <a:rPr lang="en-IN" sz="1100" b="1" dirty="0">
                <a:solidFill>
                  <a:schemeClr val="bg1"/>
                </a:solidFill>
              </a:rPr>
              <a:t> hour data</a:t>
            </a:r>
          </a:p>
        </p:txBody>
      </p:sp>
    </p:spTree>
    <p:extLst>
      <p:ext uri="{BB962C8B-B14F-4D97-AF65-F5344CB8AC3E}">
        <p14:creationId xmlns:p14="http://schemas.microsoft.com/office/powerpoint/2010/main" val="1215298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6C42C-2D46-B5DC-AEC2-ECD806303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Removing False Positives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5D9E1-AEF8-B214-E26B-5778A0ABB0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ADE7CC-BABF-BF91-E321-C7939762A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14" y="1226743"/>
            <a:ext cx="8578971" cy="328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71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8470-6F5B-B4E7-A1C8-5046084B7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</p:spPr>
        <p:txBody>
          <a:bodyPr/>
          <a:lstStyle/>
          <a:p>
            <a:r>
              <a:rPr lang="en-IN" dirty="0"/>
              <a:t>Distribution Checks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619917-291F-1810-EDCE-1AA1CE75E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438060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4F542-118F-9B28-DF44-129916064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028A1-AC71-6354-3E7C-3C4749EF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Distribution Checks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2D3737-8A80-45E0-B5AC-F6922285D1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8E35FD-3598-CE53-331A-721854C8EB6A}"/>
              </a:ext>
            </a:extLst>
          </p:cNvPr>
          <p:cNvGrpSpPr/>
          <p:nvPr/>
        </p:nvGrpSpPr>
        <p:grpSpPr>
          <a:xfrm>
            <a:off x="764571" y="1261376"/>
            <a:ext cx="2071973" cy="1029840"/>
            <a:chOff x="0" y="0"/>
            <a:chExt cx="1238063" cy="102984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369EF09-B866-E730-3F7A-63766E9C0089}"/>
                </a:ext>
              </a:extLst>
            </p:cNvPr>
            <p:cNvSpPr/>
            <p:nvPr/>
          </p:nvSpPr>
          <p:spPr>
            <a:xfrm>
              <a:off x="0" y="0"/>
              <a:ext cx="1238063" cy="10298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angle: Rounded Corners 4">
              <a:extLst>
                <a:ext uri="{FF2B5EF4-FFF2-40B4-BE49-F238E27FC236}">
                  <a16:creationId xmlns:a16="http://schemas.microsoft.com/office/drawing/2014/main" id="{B07B87B6-8CC2-8447-3906-8272B3099DFE}"/>
                </a:ext>
              </a:extLst>
            </p:cNvPr>
            <p:cNvSpPr txBox="1"/>
            <p:nvPr/>
          </p:nvSpPr>
          <p:spPr>
            <a:xfrm>
              <a:off x="30163" y="30163"/>
              <a:ext cx="1177737" cy="9695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kern="1200" dirty="0"/>
                <a:t>Choose 2 years data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81095D-F458-9399-2B05-FF684E87923C}"/>
              </a:ext>
            </a:extLst>
          </p:cNvPr>
          <p:cNvGrpSpPr/>
          <p:nvPr/>
        </p:nvGrpSpPr>
        <p:grpSpPr>
          <a:xfrm>
            <a:off x="3366974" y="1261376"/>
            <a:ext cx="2071974" cy="1029840"/>
            <a:chOff x="1739754" y="0"/>
            <a:chExt cx="2071974" cy="102984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642BEC8-F0E8-E84D-90F8-06D3E1505027}"/>
                </a:ext>
              </a:extLst>
            </p:cNvPr>
            <p:cNvSpPr/>
            <p:nvPr/>
          </p:nvSpPr>
          <p:spPr>
            <a:xfrm>
              <a:off x="1739754" y="0"/>
              <a:ext cx="2071974" cy="10298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: Rounded Corners 6">
              <a:extLst>
                <a:ext uri="{FF2B5EF4-FFF2-40B4-BE49-F238E27FC236}">
                  <a16:creationId xmlns:a16="http://schemas.microsoft.com/office/drawing/2014/main" id="{649348B7-9806-DA60-4D59-C0DEC3C99CA9}"/>
                </a:ext>
              </a:extLst>
            </p:cNvPr>
            <p:cNvSpPr txBox="1"/>
            <p:nvPr/>
          </p:nvSpPr>
          <p:spPr>
            <a:xfrm>
              <a:off x="1769917" y="30163"/>
              <a:ext cx="2011648" cy="9695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400" kern="1200" dirty="0"/>
                <a:t>Apply 2 sided K-S test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7A7D31-7B15-300A-FE0D-D794BA31C423}"/>
              </a:ext>
            </a:extLst>
          </p:cNvPr>
          <p:cNvGrpSpPr/>
          <p:nvPr/>
        </p:nvGrpSpPr>
        <p:grpSpPr>
          <a:xfrm>
            <a:off x="5969378" y="1234870"/>
            <a:ext cx="2071974" cy="1029840"/>
            <a:chOff x="4306953" y="0"/>
            <a:chExt cx="1595480" cy="102984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3CFCECF-D76A-0311-8BCF-0D8FBCACFC96}"/>
                </a:ext>
              </a:extLst>
            </p:cNvPr>
            <p:cNvSpPr/>
            <p:nvPr/>
          </p:nvSpPr>
          <p:spPr>
            <a:xfrm>
              <a:off x="4306953" y="0"/>
              <a:ext cx="1595480" cy="10298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ectangle: Rounded Corners 8">
              <a:extLst>
                <a:ext uri="{FF2B5EF4-FFF2-40B4-BE49-F238E27FC236}">
                  <a16:creationId xmlns:a16="http://schemas.microsoft.com/office/drawing/2014/main" id="{B1F534B1-259C-56C0-2E15-DB8A40AD5796}"/>
                </a:ext>
              </a:extLst>
            </p:cNvPr>
            <p:cNvSpPr txBox="1"/>
            <p:nvPr/>
          </p:nvSpPr>
          <p:spPr>
            <a:xfrm>
              <a:off x="4337116" y="30163"/>
              <a:ext cx="1535154" cy="9695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Finds CDF for both data</a:t>
              </a:r>
              <a:endParaRPr lang="en-IN" sz="1500" kern="12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2AE93D8-E7C8-D68A-F5D7-2515189390B4}"/>
              </a:ext>
            </a:extLst>
          </p:cNvPr>
          <p:cNvGrpSpPr/>
          <p:nvPr/>
        </p:nvGrpSpPr>
        <p:grpSpPr>
          <a:xfrm>
            <a:off x="5868532" y="2834153"/>
            <a:ext cx="2505568" cy="1029840"/>
            <a:chOff x="4306953" y="0"/>
            <a:chExt cx="1595480" cy="102984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6D2CB57-A83D-7572-4307-F9E6F0413AF8}"/>
                </a:ext>
              </a:extLst>
            </p:cNvPr>
            <p:cNvSpPr/>
            <p:nvPr/>
          </p:nvSpPr>
          <p:spPr>
            <a:xfrm>
              <a:off x="4306953" y="0"/>
              <a:ext cx="1595480" cy="10298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angle: Rounded Corners 8">
              <a:extLst>
                <a:ext uri="{FF2B5EF4-FFF2-40B4-BE49-F238E27FC236}">
                  <a16:creationId xmlns:a16="http://schemas.microsoft.com/office/drawing/2014/main" id="{D17599C7-6212-A5FB-1750-148079E6B89F}"/>
                </a:ext>
              </a:extLst>
            </p:cNvPr>
            <p:cNvSpPr txBox="1"/>
            <p:nvPr/>
          </p:nvSpPr>
          <p:spPr>
            <a:xfrm>
              <a:off x="4337116" y="30163"/>
              <a:ext cx="1535154" cy="9695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Calculates KS Statistic i.e. max(absolute diff in CDF) </a:t>
              </a:r>
              <a:endParaRPr lang="en-IN" sz="1500" kern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82B838D-6E80-23C8-16D3-E1A43CEF293A}"/>
              </a:ext>
            </a:extLst>
          </p:cNvPr>
          <p:cNvGrpSpPr/>
          <p:nvPr/>
        </p:nvGrpSpPr>
        <p:grpSpPr>
          <a:xfrm>
            <a:off x="2949148" y="2852284"/>
            <a:ext cx="2519963" cy="935397"/>
            <a:chOff x="4306953" y="0"/>
            <a:chExt cx="1595480" cy="102984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9AC911B-25D2-4BF6-AB5F-6BE2AAF95BE2}"/>
                </a:ext>
              </a:extLst>
            </p:cNvPr>
            <p:cNvSpPr/>
            <p:nvPr/>
          </p:nvSpPr>
          <p:spPr>
            <a:xfrm>
              <a:off x="4306953" y="0"/>
              <a:ext cx="1595480" cy="102984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angle: Rounded Corners 8">
              <a:extLst>
                <a:ext uri="{FF2B5EF4-FFF2-40B4-BE49-F238E27FC236}">
                  <a16:creationId xmlns:a16="http://schemas.microsoft.com/office/drawing/2014/main" id="{CF89CF38-7133-9AE0-7C35-E0123FE88211}"/>
                </a:ext>
              </a:extLst>
            </p:cNvPr>
            <p:cNvSpPr txBox="1"/>
            <p:nvPr/>
          </p:nvSpPr>
          <p:spPr>
            <a:xfrm>
              <a:off x="4337116" y="30163"/>
              <a:ext cx="1535154" cy="9695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Find probability associated to KS statistic using table</a:t>
              </a:r>
              <a:endParaRPr lang="en-IN" sz="1500" kern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5AD582-86BC-CFFB-623C-C9F33FFA573E}"/>
              </a:ext>
            </a:extLst>
          </p:cNvPr>
          <p:cNvGrpSpPr/>
          <p:nvPr/>
        </p:nvGrpSpPr>
        <p:grpSpPr>
          <a:xfrm>
            <a:off x="2959050" y="1622776"/>
            <a:ext cx="265895" cy="307039"/>
            <a:chOff x="1363486" y="361400"/>
            <a:chExt cx="265895" cy="307039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FF6538A6-6D97-B1EC-3C6C-ADB1CD1CA97C}"/>
                </a:ext>
              </a:extLst>
            </p:cNvPr>
            <p:cNvSpPr/>
            <p:nvPr/>
          </p:nvSpPr>
          <p:spPr>
            <a:xfrm>
              <a:off x="1363486" y="361400"/>
              <a:ext cx="265895" cy="30703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Arrow: Right 4">
              <a:extLst>
                <a:ext uri="{FF2B5EF4-FFF2-40B4-BE49-F238E27FC236}">
                  <a16:creationId xmlns:a16="http://schemas.microsoft.com/office/drawing/2014/main" id="{06EC2086-5EDA-1FF6-4D68-0B377998B6C5}"/>
                </a:ext>
              </a:extLst>
            </p:cNvPr>
            <p:cNvSpPr txBox="1"/>
            <p:nvPr/>
          </p:nvSpPr>
          <p:spPr>
            <a:xfrm>
              <a:off x="1363486" y="422808"/>
              <a:ext cx="186127" cy="184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200" kern="12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7E566B2-F512-2780-0D5D-BBB05E4C6846}"/>
              </a:ext>
            </a:extLst>
          </p:cNvPr>
          <p:cNvGrpSpPr/>
          <p:nvPr/>
        </p:nvGrpSpPr>
        <p:grpSpPr>
          <a:xfrm>
            <a:off x="5556672" y="1596271"/>
            <a:ext cx="265895" cy="307039"/>
            <a:chOff x="1363486" y="361400"/>
            <a:chExt cx="265895" cy="307039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21B95452-CD3B-6284-26B2-DFC69F3FE279}"/>
                </a:ext>
              </a:extLst>
            </p:cNvPr>
            <p:cNvSpPr/>
            <p:nvPr/>
          </p:nvSpPr>
          <p:spPr>
            <a:xfrm>
              <a:off x="1363486" y="361400"/>
              <a:ext cx="265895" cy="30703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Arrow: Right 4">
              <a:extLst>
                <a:ext uri="{FF2B5EF4-FFF2-40B4-BE49-F238E27FC236}">
                  <a16:creationId xmlns:a16="http://schemas.microsoft.com/office/drawing/2014/main" id="{18272FF5-B4D0-2D86-65CB-4F7F64B090BA}"/>
                </a:ext>
              </a:extLst>
            </p:cNvPr>
            <p:cNvSpPr txBox="1"/>
            <p:nvPr/>
          </p:nvSpPr>
          <p:spPr>
            <a:xfrm>
              <a:off x="1363486" y="422808"/>
              <a:ext cx="186127" cy="184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200" kern="120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DD933F9-271A-8B7E-8FA9-B7784C8C56EE}"/>
              </a:ext>
            </a:extLst>
          </p:cNvPr>
          <p:cNvGrpSpPr/>
          <p:nvPr/>
        </p:nvGrpSpPr>
        <p:grpSpPr>
          <a:xfrm rot="5400000">
            <a:off x="6928894" y="2399657"/>
            <a:ext cx="265895" cy="307039"/>
            <a:chOff x="1363486" y="361400"/>
            <a:chExt cx="265895" cy="307039"/>
          </a:xfrm>
        </p:grpSpPr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4D0E804F-7A73-8E58-66B6-1B0324996621}"/>
                </a:ext>
              </a:extLst>
            </p:cNvPr>
            <p:cNvSpPr/>
            <p:nvPr/>
          </p:nvSpPr>
          <p:spPr>
            <a:xfrm>
              <a:off x="1363486" y="361400"/>
              <a:ext cx="265895" cy="30703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Arrow: Right 4">
              <a:extLst>
                <a:ext uri="{FF2B5EF4-FFF2-40B4-BE49-F238E27FC236}">
                  <a16:creationId xmlns:a16="http://schemas.microsoft.com/office/drawing/2014/main" id="{EEB3D639-8EF2-0CB4-D79C-A94FA45FD00C}"/>
                </a:ext>
              </a:extLst>
            </p:cNvPr>
            <p:cNvSpPr txBox="1"/>
            <p:nvPr/>
          </p:nvSpPr>
          <p:spPr>
            <a:xfrm>
              <a:off x="1363486" y="422808"/>
              <a:ext cx="186127" cy="184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200" kern="12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65638C-C14A-C53B-D290-B779DDFAC501}"/>
              </a:ext>
            </a:extLst>
          </p:cNvPr>
          <p:cNvGrpSpPr/>
          <p:nvPr/>
        </p:nvGrpSpPr>
        <p:grpSpPr>
          <a:xfrm rot="10800000">
            <a:off x="5530032" y="3119242"/>
            <a:ext cx="265895" cy="307039"/>
            <a:chOff x="1363486" y="361400"/>
            <a:chExt cx="265895" cy="307039"/>
          </a:xfrm>
        </p:grpSpPr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76B17302-42F4-6860-3D72-0E0CA9E528AF}"/>
                </a:ext>
              </a:extLst>
            </p:cNvPr>
            <p:cNvSpPr/>
            <p:nvPr/>
          </p:nvSpPr>
          <p:spPr>
            <a:xfrm>
              <a:off x="1363486" y="361400"/>
              <a:ext cx="265895" cy="30703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Arrow: Right 4">
              <a:extLst>
                <a:ext uri="{FF2B5EF4-FFF2-40B4-BE49-F238E27FC236}">
                  <a16:creationId xmlns:a16="http://schemas.microsoft.com/office/drawing/2014/main" id="{5B75B8E6-1A79-771C-53FB-861E614F2962}"/>
                </a:ext>
              </a:extLst>
            </p:cNvPr>
            <p:cNvSpPr txBox="1"/>
            <p:nvPr/>
          </p:nvSpPr>
          <p:spPr>
            <a:xfrm>
              <a:off x="1363486" y="422808"/>
              <a:ext cx="186127" cy="184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1200" kern="1200"/>
            </a:p>
          </p:txBody>
        </p:sp>
      </p:grpSp>
      <p:pic>
        <p:nvPicPr>
          <p:cNvPr id="1026" name="Picture 2" descr="What is a good method to generate the KS-statistic in R? - Data Science  Stack Exchange">
            <a:extLst>
              <a:ext uri="{FF2B5EF4-FFF2-40B4-BE49-F238E27FC236}">
                <a16:creationId xmlns:a16="http://schemas.microsoft.com/office/drawing/2014/main" id="{F4A6C72E-5398-1509-08CA-45502ABE2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" r="-1794" b="20643"/>
          <a:stretch/>
        </p:blipFill>
        <p:spPr bwMode="auto">
          <a:xfrm>
            <a:off x="243870" y="2436876"/>
            <a:ext cx="2505567" cy="197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5F0EF6-FADB-16CB-DF2A-6E1FCC434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148" y="4049192"/>
            <a:ext cx="6083816" cy="603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2F228-9ECA-A263-83D7-18097F7C4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448" y="4647573"/>
            <a:ext cx="4915326" cy="25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42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8470-6F5B-B4E7-A1C8-5046084B7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</p:spPr>
        <p:txBody>
          <a:bodyPr/>
          <a:lstStyle/>
          <a:p>
            <a:r>
              <a:rPr lang="en-IN" dirty="0"/>
              <a:t>Data Completeness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619917-291F-1810-EDCE-1AA1CE75E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7355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96EF6-B43A-776A-09BF-6D9AE805DF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F3DBC-57B9-9455-829C-442DD92A2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902" y="1104526"/>
            <a:ext cx="3789556" cy="22928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ACF2AB2-3C36-FEF9-BEC2-C66C6E8A4F2F}"/>
              </a:ext>
            </a:extLst>
          </p:cNvPr>
          <p:cNvSpPr txBox="1">
            <a:spLocks/>
          </p:cNvSpPr>
          <p:nvPr/>
        </p:nvSpPr>
        <p:spPr>
          <a:xfrm>
            <a:off x="311700" y="215864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 b="0" i="0" u="none" strike="noStrike" cap="none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 b="0" i="0" u="none" strike="noStrike" cap="none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 b="0" i="0" u="none" strike="noStrike" cap="none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 b="0" i="0" u="none" strike="noStrike" cap="none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 b="0" i="0" u="none" strike="noStrike" cap="none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 b="0" i="0" u="none" strike="noStrike" cap="none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 b="0" i="0" u="none" strike="noStrike" cap="none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 b="0" i="0" u="none" strike="noStrike" cap="none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 b="0" i="0" u="none" strike="noStrike" cap="none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 lang="en-IN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FC7582E-9CF9-BAB0-2FD3-30FFBEC0D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Okhla Phase-2, Delhi - DPCC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E2183D-9AC0-DF40-A39B-98E9FD875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30" y="1248046"/>
            <a:ext cx="2999969" cy="27515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AF8C8B-FD84-FB62-919E-D364188CC05D}"/>
              </a:ext>
            </a:extLst>
          </p:cNvPr>
          <p:cNvSpPr txBox="1"/>
          <p:nvPr/>
        </p:nvSpPr>
        <p:spPr>
          <a:xfrm>
            <a:off x="1835338" y="3999571"/>
            <a:ext cx="11541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kern="1200" dirty="0"/>
              <a:t>Fig : PM2.5 Data</a:t>
            </a:r>
            <a:endParaRPr lang="en-IN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3D6EB0-CA4F-9CB0-1157-8B6359A8A9F6}"/>
              </a:ext>
            </a:extLst>
          </p:cNvPr>
          <p:cNvSpPr txBox="1"/>
          <p:nvPr/>
        </p:nvSpPr>
        <p:spPr>
          <a:xfrm>
            <a:off x="6083952" y="3361100"/>
            <a:ext cx="18334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kern="1200" dirty="0"/>
              <a:t>Fig: Hourly Data Resolution</a:t>
            </a: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1105328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42EA3-1DC7-173A-9EA0-F3FE308DC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88922-A062-F76C-61E6-29EF57FA64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9E8BA58-ADD0-16B2-121A-4DCBEF3AE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Okhla Phase-2, Delhi - DPCC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43E058-ACBF-2C31-CA02-99E70065EBEE}"/>
              </a:ext>
            </a:extLst>
          </p:cNvPr>
          <p:cNvSpPr txBox="1"/>
          <p:nvPr/>
        </p:nvSpPr>
        <p:spPr>
          <a:xfrm>
            <a:off x="1835336" y="3801960"/>
            <a:ext cx="11541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kern="1200" dirty="0"/>
              <a:t>Fig : PM2.5 Data</a:t>
            </a:r>
            <a:endParaRPr lang="en-IN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A23AB0-CEE5-E682-110C-B55704F5EFE1}"/>
              </a:ext>
            </a:extLst>
          </p:cNvPr>
          <p:cNvSpPr txBox="1"/>
          <p:nvPr/>
        </p:nvSpPr>
        <p:spPr>
          <a:xfrm>
            <a:off x="6009611" y="3801960"/>
            <a:ext cx="16103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kern="1200" dirty="0"/>
              <a:t>Fig: One Day Resolution</a:t>
            </a:r>
            <a:endParaRPr lang="en-IN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6B919-F6E7-791A-9AAE-2DE38EFA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67" y="1341540"/>
            <a:ext cx="3288503" cy="2460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BA0D20-BAC7-2C76-4208-D80A4231A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93" y="1288517"/>
            <a:ext cx="2659639" cy="251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03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72F5E-0CE5-9407-42D4-AA51424F5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52608-202A-7BB2-5E6C-92C389C58C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07C1335-256C-3E8E-51C7-363532B3FA00}"/>
              </a:ext>
            </a:extLst>
          </p:cNvPr>
          <p:cNvSpPr txBox="1">
            <a:spLocks/>
          </p:cNvSpPr>
          <p:nvPr/>
        </p:nvSpPr>
        <p:spPr>
          <a:xfrm>
            <a:off x="311700" y="215864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 b="0" i="0" u="none" strike="noStrike" cap="none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 b="0" i="0" u="none" strike="noStrike" cap="none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 b="0" i="0" u="none" strike="noStrike" cap="none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 b="0" i="0" u="none" strike="noStrike" cap="none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 b="0" i="0" u="none" strike="noStrike" cap="none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 b="0" i="0" u="none" strike="noStrike" cap="none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 b="0" i="0" u="none" strike="noStrike" cap="none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 b="0" i="0" u="none" strike="noStrike" cap="none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2800"/>
              <a:buFont typeface="Open Sans SemiBold"/>
              <a:buNone/>
              <a:defRPr sz="2800" b="0" i="0" u="none" strike="noStrike" cap="none">
                <a:solidFill>
                  <a:srgbClr val="980000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 lang="en-IN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BC5EF32-4410-C419-60CA-FCE9FE5E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Okhla Phase-2, Delhi - DPCC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7B4728-DB7D-FA5F-8E9D-561B7243EB44}"/>
              </a:ext>
            </a:extLst>
          </p:cNvPr>
          <p:cNvSpPr txBox="1"/>
          <p:nvPr/>
        </p:nvSpPr>
        <p:spPr>
          <a:xfrm>
            <a:off x="1965371" y="3913512"/>
            <a:ext cx="11541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kern="1200" dirty="0"/>
              <a:t>Fig : PM2.5 Data</a:t>
            </a:r>
            <a:endParaRPr lang="en-IN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87038F-B736-6715-FE5C-B15669660A81}"/>
              </a:ext>
            </a:extLst>
          </p:cNvPr>
          <p:cNvSpPr txBox="1"/>
          <p:nvPr/>
        </p:nvSpPr>
        <p:spPr>
          <a:xfrm>
            <a:off x="6024479" y="3753350"/>
            <a:ext cx="20638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kern="1200" dirty="0"/>
              <a:t>Fig: Monthly Data Resolution</a:t>
            </a:r>
            <a:endParaRPr lang="en-IN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6663D-E8CC-BFB5-33BA-B3D49F716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041" y="1248046"/>
            <a:ext cx="3424417" cy="2562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2BF1F-06BA-5B55-9BEC-1E28DF8F7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67" y="1417474"/>
            <a:ext cx="2671895" cy="24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86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ED63B-AB63-532B-46DD-CC3123AA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Nearby Stations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BA04F8-152F-90F7-6405-260D29EC5C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E4AB2-417A-E4BD-78C2-3239C04E4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54" y="1075442"/>
            <a:ext cx="3395546" cy="25042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ABDD49-EEE2-104C-F90D-D56EDF49C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042" y="1120792"/>
            <a:ext cx="5226104" cy="2413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EC24EA-41CD-4422-2B0F-958E11D15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532" y="4022708"/>
            <a:ext cx="4251736" cy="59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43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46841-CB17-68BD-5C2B-8BC9FD2FC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627EE-1A01-CEDC-A793-C75E73C20A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28A268-E7A2-2588-3979-8A5D98712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20" y="1015922"/>
            <a:ext cx="8426777" cy="311165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AB67FAD-0DA0-910A-ADD5-675665E3C4C6}"/>
              </a:ext>
            </a:extLst>
          </p:cNvPr>
          <p:cNvGrpSpPr/>
          <p:nvPr/>
        </p:nvGrpSpPr>
        <p:grpSpPr>
          <a:xfrm>
            <a:off x="1165998" y="4230628"/>
            <a:ext cx="4075075" cy="239129"/>
            <a:chOff x="640599" y="3159873"/>
            <a:chExt cx="4075075" cy="2391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A2D28E-DCFB-0347-7C0B-5E8F5BC04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4678" y="3159873"/>
              <a:ext cx="2560996" cy="2391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FEE29A6-D5FD-19B2-FB92-5EA17B193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599" y="3159874"/>
              <a:ext cx="1514079" cy="2362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036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500">
                <a:solidFill>
                  <a:srgbClr val="980000"/>
                </a:solidFill>
              </a:rPr>
              <a:t>THANK YOU!</a:t>
            </a:r>
            <a:endParaRPr sz="3500">
              <a:solidFill>
                <a:srgbClr val="980000"/>
              </a:solidFill>
            </a:endParaRPr>
          </a:p>
        </p:txBody>
      </p:sp>
      <p:sp>
        <p:nvSpPr>
          <p:cNvPr id="188" name="Google Shape;18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3C7E4-8143-235D-F46B-52FCAB57F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/>
              <a:t>Data Completeness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E68B9-8AA9-E7C5-638B-3268DB1141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B46DD0-436A-92CF-12D6-5DBD022B6C63}"/>
              </a:ext>
            </a:extLst>
          </p:cNvPr>
          <p:cNvGrpSpPr/>
          <p:nvPr/>
        </p:nvGrpSpPr>
        <p:grpSpPr>
          <a:xfrm>
            <a:off x="389746" y="1283729"/>
            <a:ext cx="2540830" cy="2865825"/>
            <a:chOff x="614599" y="1359141"/>
            <a:chExt cx="2540830" cy="2865825"/>
          </a:xfrm>
        </p:grpSpPr>
        <p:sp>
          <p:nvSpPr>
            <p:cNvPr id="19" name="Rectangle: Diagonal Corners Rounded 18">
              <a:extLst>
                <a:ext uri="{FF2B5EF4-FFF2-40B4-BE49-F238E27FC236}">
                  <a16:creationId xmlns:a16="http://schemas.microsoft.com/office/drawing/2014/main" id="{B2EA9599-EEA2-CCB8-D01D-5DCF0A870124}"/>
                </a:ext>
              </a:extLst>
            </p:cNvPr>
            <p:cNvSpPr/>
            <p:nvPr/>
          </p:nvSpPr>
          <p:spPr>
            <a:xfrm>
              <a:off x="1603949" y="2458387"/>
              <a:ext cx="1551480" cy="667333"/>
            </a:xfrm>
            <a:prstGeom prst="round2Diag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/>
                <a:t>Missing Values</a:t>
              </a:r>
            </a:p>
          </p:txBody>
        </p:sp>
        <p:sp>
          <p:nvSpPr>
            <p:cNvPr id="20" name="Rectangle: Diagonal Corners Rounded 19">
              <a:extLst>
                <a:ext uri="{FF2B5EF4-FFF2-40B4-BE49-F238E27FC236}">
                  <a16:creationId xmlns:a16="http://schemas.microsoft.com/office/drawing/2014/main" id="{E1CE65CE-D566-2D6D-19F8-6287744F5354}"/>
                </a:ext>
              </a:extLst>
            </p:cNvPr>
            <p:cNvSpPr/>
            <p:nvPr/>
          </p:nvSpPr>
          <p:spPr>
            <a:xfrm>
              <a:off x="1603948" y="3557633"/>
              <a:ext cx="1551481" cy="667333"/>
            </a:xfrm>
            <a:prstGeom prst="round2Diag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/>
                <a:t>Contiguous missing blocks</a:t>
              </a:r>
            </a:p>
          </p:txBody>
        </p:sp>
        <p:sp>
          <p:nvSpPr>
            <p:cNvPr id="22" name="Arrow: Bent-Up 21">
              <a:extLst>
                <a:ext uri="{FF2B5EF4-FFF2-40B4-BE49-F238E27FC236}">
                  <a16:creationId xmlns:a16="http://schemas.microsoft.com/office/drawing/2014/main" id="{21FB0515-4684-506F-BEBF-0D8B83AC4D9F}"/>
                </a:ext>
              </a:extLst>
            </p:cNvPr>
            <p:cNvSpPr/>
            <p:nvPr/>
          </p:nvSpPr>
          <p:spPr>
            <a:xfrm rot="5400000">
              <a:off x="637808" y="3073524"/>
              <a:ext cx="1236504" cy="695778"/>
            </a:xfrm>
            <a:prstGeom prst="bent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Arrow: Bent-Up 20">
              <a:extLst>
                <a:ext uri="{FF2B5EF4-FFF2-40B4-BE49-F238E27FC236}">
                  <a16:creationId xmlns:a16="http://schemas.microsoft.com/office/drawing/2014/main" id="{354B8766-86BA-7818-3084-D22693A17A98}"/>
                </a:ext>
              </a:extLst>
            </p:cNvPr>
            <p:cNvSpPr/>
            <p:nvPr/>
          </p:nvSpPr>
          <p:spPr>
            <a:xfrm rot="5400000">
              <a:off x="738899" y="2125488"/>
              <a:ext cx="1034322" cy="695778"/>
            </a:xfrm>
            <a:prstGeom prst="bent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Rectangle: Diagonal Corners Rounded 15">
              <a:extLst>
                <a:ext uri="{FF2B5EF4-FFF2-40B4-BE49-F238E27FC236}">
                  <a16:creationId xmlns:a16="http://schemas.microsoft.com/office/drawing/2014/main" id="{DC0AFAED-E737-63E6-0AD4-306EABD82676}"/>
                </a:ext>
              </a:extLst>
            </p:cNvPr>
            <p:cNvSpPr/>
            <p:nvPr/>
          </p:nvSpPr>
          <p:spPr>
            <a:xfrm>
              <a:off x="614599" y="1359141"/>
              <a:ext cx="1558976" cy="667333"/>
            </a:xfrm>
            <a:prstGeom prst="round2Diag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b="1" dirty="0"/>
                <a:t>Score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BB70C3B-3FCA-FD03-6BE1-034A832511BE}"/>
              </a:ext>
            </a:extLst>
          </p:cNvPr>
          <p:cNvSpPr/>
          <p:nvPr/>
        </p:nvSpPr>
        <p:spPr>
          <a:xfrm>
            <a:off x="3431282" y="2679192"/>
            <a:ext cx="2187903" cy="572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Missing Values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F6E893-8E59-5176-8D68-AB266BB0ED2E}"/>
              </a:ext>
            </a:extLst>
          </p:cNvPr>
          <p:cNvSpPr/>
          <p:nvPr/>
        </p:nvSpPr>
        <p:spPr>
          <a:xfrm>
            <a:off x="6264526" y="2677468"/>
            <a:ext cx="2600793" cy="5727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Contiguous missing blocks (CMB)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97A1A6C-DFF1-834E-2DBD-C129EA4B8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330" y="3404461"/>
            <a:ext cx="2713184" cy="46893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83CEEA5-3DB5-F292-F7A5-B48EEE89F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282" y="3382784"/>
            <a:ext cx="2469108" cy="476987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DD810310-226E-7EF7-50FB-17184E1DF40B}"/>
              </a:ext>
            </a:extLst>
          </p:cNvPr>
          <p:cNvGrpSpPr/>
          <p:nvPr/>
        </p:nvGrpSpPr>
        <p:grpSpPr>
          <a:xfrm>
            <a:off x="3662359" y="1283729"/>
            <a:ext cx="4922947" cy="934147"/>
            <a:chOff x="3658159" y="1448828"/>
            <a:chExt cx="4922947" cy="934147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E0B2CC4-63CD-72EF-D393-1F188D533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7937" y="1448828"/>
              <a:ext cx="2987299" cy="472481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E861235-F8D3-53D4-D80E-66653F99D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8159" y="1918115"/>
              <a:ext cx="4922947" cy="46486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FD4E7C1-6A8D-28C3-871F-FE42F3D5603F}"/>
              </a:ext>
            </a:extLst>
          </p:cNvPr>
          <p:cNvGrpSpPr/>
          <p:nvPr/>
        </p:nvGrpSpPr>
        <p:grpSpPr>
          <a:xfrm>
            <a:off x="3330757" y="4016684"/>
            <a:ext cx="5436330" cy="646533"/>
            <a:chOff x="3330757" y="4016684"/>
            <a:chExt cx="5436330" cy="646533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8F5BA34-9DDB-1936-DB42-D91F191C9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64526" y="4100594"/>
              <a:ext cx="2502561" cy="513851"/>
            </a:xfrm>
            <a:prstGeom prst="rect">
              <a:avLst/>
            </a:prstGeom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240C554-C83A-3BCF-CD6E-2D4714DA3B1A}"/>
                </a:ext>
              </a:extLst>
            </p:cNvPr>
            <p:cNvGrpSpPr/>
            <p:nvPr/>
          </p:nvGrpSpPr>
          <p:grpSpPr>
            <a:xfrm>
              <a:off x="3330757" y="4016684"/>
              <a:ext cx="2933769" cy="646533"/>
              <a:chOff x="3330757" y="4016684"/>
              <a:chExt cx="2933769" cy="646533"/>
            </a:xfrm>
          </p:grpSpPr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1688E7E-727B-CF8D-8F88-5986F6DC9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24604" y="4016684"/>
                <a:ext cx="2039922" cy="646533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F5A7FFE-1631-F0D7-E05C-279A9A1E0A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26581" b="1037"/>
              <a:stretch/>
            </p:blipFill>
            <p:spPr>
              <a:xfrm>
                <a:off x="3924547" y="4217651"/>
                <a:ext cx="271983" cy="246316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388872C8-13F8-62EB-08DD-D5CBE6680A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r="2984" b="412"/>
              <a:stretch/>
            </p:blipFill>
            <p:spPr>
              <a:xfrm>
                <a:off x="3330757" y="4162071"/>
                <a:ext cx="638651" cy="331473"/>
              </a:xfrm>
              <a:prstGeom prst="rect">
                <a:avLst/>
              </a:prstGeom>
            </p:spPr>
          </p:pic>
        </p:grp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187B11F3-C35F-498E-C2AF-5D1D09643796}"/>
              </a:ext>
            </a:extLst>
          </p:cNvPr>
          <p:cNvSpPr/>
          <p:nvPr/>
        </p:nvSpPr>
        <p:spPr>
          <a:xfrm>
            <a:off x="3330757" y="3964253"/>
            <a:ext cx="5436330" cy="765144"/>
          </a:xfrm>
          <a:prstGeom prst="rect">
            <a:avLst/>
          </a:prstGeom>
          <a:noFill/>
          <a:ln w="28575" cap="flat" cmpd="sng" algn="ctr">
            <a:solidFill>
              <a:srgbClr val="163567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35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FF0E9-678F-2865-3850-1B684475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dirty="0"/>
              <a:t>Score: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BD568-8BB9-BDFF-D3ED-589568DEE6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EC96789-36E4-33F6-C6DB-5D02052C5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50" b="93445"/>
          <a:stretch/>
        </p:blipFill>
        <p:spPr>
          <a:xfrm>
            <a:off x="299805" y="1063009"/>
            <a:ext cx="3732550" cy="2573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198B002-92CA-5788-995C-83A64404F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565" r="12537" b="48437"/>
          <a:stretch/>
        </p:blipFill>
        <p:spPr>
          <a:xfrm>
            <a:off x="341026" y="2434808"/>
            <a:ext cx="5356754" cy="2573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C7AAE7-CB82-3DD7-4A25-20A81068E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99" t="60934" b="22390"/>
          <a:stretch/>
        </p:blipFill>
        <p:spPr>
          <a:xfrm>
            <a:off x="1086788" y="3313717"/>
            <a:ext cx="6254646" cy="65463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DB8E1A5-9183-4A5F-185E-7A8C1278A568}"/>
              </a:ext>
            </a:extLst>
          </p:cNvPr>
          <p:cNvGrpSpPr/>
          <p:nvPr/>
        </p:nvGrpSpPr>
        <p:grpSpPr>
          <a:xfrm>
            <a:off x="341026" y="2808308"/>
            <a:ext cx="3141553" cy="357487"/>
            <a:chOff x="299804" y="2386739"/>
            <a:chExt cx="3141553" cy="35748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1EA13F4-DF06-234B-CE3D-CC01B86963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495" t="649" r="50432" b="92837"/>
            <a:stretch/>
          </p:blipFill>
          <p:spPr>
            <a:xfrm>
              <a:off x="299804" y="2386739"/>
              <a:ext cx="3141553" cy="357487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38384C1-184E-747C-C2DC-51FC1A9B22AF}"/>
                </a:ext>
              </a:extLst>
            </p:cNvPr>
            <p:cNvSpPr/>
            <p:nvPr/>
          </p:nvSpPr>
          <p:spPr>
            <a:xfrm>
              <a:off x="411826" y="2389940"/>
              <a:ext cx="1386590" cy="304268"/>
            </a:xfrm>
            <a:prstGeom prst="rect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3B3866C-712B-9209-8FB1-573BA9B5EF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79" t="19132" r="19581" b="66278"/>
          <a:stretch/>
        </p:blipFill>
        <p:spPr>
          <a:xfrm>
            <a:off x="1169232" y="1567184"/>
            <a:ext cx="3492709" cy="5727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59E9ED2-0C9F-3D63-E816-408846B44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769" y="1422532"/>
            <a:ext cx="990686" cy="76968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B1845DD-83E5-CD84-5517-654C2C702F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221" r="68049" b="11672"/>
          <a:stretch/>
        </p:blipFill>
        <p:spPr>
          <a:xfrm>
            <a:off x="341026" y="3937533"/>
            <a:ext cx="2387588" cy="3574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7EF7758-08A3-4AA4-8FFA-ED1C065CC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10" t="85843" r="19837" b="1776"/>
          <a:stretch/>
        </p:blipFill>
        <p:spPr>
          <a:xfrm>
            <a:off x="1911802" y="4287906"/>
            <a:ext cx="3553506" cy="486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34E0FD5-EB23-7F30-C2ED-FDAF3961C423}"/>
                  </a:ext>
                </a:extLst>
              </p:cNvPr>
              <p:cNvSpPr txBox="1"/>
              <p:nvPr/>
            </p:nvSpPr>
            <p:spPr>
              <a:xfrm>
                <a:off x="5169251" y="3133270"/>
                <a:ext cx="29605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34E0FD5-EB23-7F30-C2ED-FDAF3961C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251" y="3133270"/>
                <a:ext cx="296057" cy="307777"/>
              </a:xfrm>
              <a:prstGeom prst="rect">
                <a:avLst/>
              </a:prstGeom>
              <a:blipFill>
                <a:blip r:embed="rId5"/>
                <a:stretch>
                  <a:fillRect l="-6122" b="-26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88FC288-FC78-3EBF-1D57-5160B7D52835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900928" y="3122340"/>
            <a:ext cx="4268323" cy="164819"/>
          </a:xfrm>
          <a:prstGeom prst="bentConnector3">
            <a:avLst>
              <a:gd name="adj1" fmla="val 13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5B59A2B4-0495-0112-E06D-C3B21BC33560}"/>
              </a:ext>
            </a:extLst>
          </p:cNvPr>
          <p:cNvCxnSpPr>
            <a:cxnSpLocks/>
          </p:cNvCxnSpPr>
          <p:nvPr/>
        </p:nvCxnSpPr>
        <p:spPr>
          <a:xfrm rot="5400000">
            <a:off x="5729979" y="3161465"/>
            <a:ext cx="405458" cy="153707"/>
          </a:xfrm>
          <a:prstGeom prst="curvedConnector3">
            <a:avLst>
              <a:gd name="adj1" fmla="val 5194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78A3659-6C1F-F526-0912-5E84AF34E7DA}"/>
              </a:ext>
            </a:extLst>
          </p:cNvPr>
          <p:cNvSpPr/>
          <p:nvPr/>
        </p:nvSpPr>
        <p:spPr>
          <a:xfrm>
            <a:off x="4698579" y="1087410"/>
            <a:ext cx="3378473" cy="24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Blocks in Time series that are missing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700E837C-9E99-A0D7-C8ED-F14C9797872B}"/>
              </a:ext>
            </a:extLst>
          </p:cNvPr>
          <p:cNvSpPr/>
          <p:nvPr/>
        </p:nvSpPr>
        <p:spPr>
          <a:xfrm rot="10800000">
            <a:off x="4114800" y="1117234"/>
            <a:ext cx="457200" cy="17991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5A3EC0-A48B-B44C-3580-B7FC97BBA5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1941" y="1712118"/>
            <a:ext cx="175275" cy="1905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162952-1252-C596-3324-ED52AC4AC2A6}"/>
              </a:ext>
            </a:extLst>
          </p:cNvPr>
          <p:cNvSpPr/>
          <p:nvPr/>
        </p:nvSpPr>
        <p:spPr>
          <a:xfrm>
            <a:off x="3808726" y="3035589"/>
            <a:ext cx="1130096" cy="218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Find mean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178AC9E4-FDC6-9D73-1568-17B554308A88}"/>
              </a:ext>
            </a:extLst>
          </p:cNvPr>
          <p:cNvCxnSpPr>
            <a:cxnSpLocks/>
          </p:cNvCxnSpPr>
          <p:nvPr/>
        </p:nvCxnSpPr>
        <p:spPr>
          <a:xfrm flipV="1">
            <a:off x="5337102" y="3018535"/>
            <a:ext cx="392051" cy="212772"/>
          </a:xfrm>
          <a:prstGeom prst="curvedConnector3">
            <a:avLst>
              <a:gd name="adj1" fmla="val -629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BA8529D-0D55-C175-93A1-CEA1C9DB6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8394" y="2885010"/>
            <a:ext cx="307414" cy="22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2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95205-C14B-B7D5-479B-D0540BBE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Data Completeness Check :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C2EE5-958D-370E-6496-DE70146C26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B3005CD-73F1-F583-C793-FDB329C42B52}"/>
              </a:ext>
            </a:extLst>
          </p:cNvPr>
          <p:cNvSpPr/>
          <p:nvPr/>
        </p:nvSpPr>
        <p:spPr>
          <a:xfrm rot="14362882">
            <a:off x="2317175" y="1323588"/>
            <a:ext cx="488731" cy="11272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B8C61-8829-076B-3907-EBBB2DE6B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86" y="2314612"/>
            <a:ext cx="2700789" cy="996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41C10C-C1C8-1AAF-E48E-C5FB2EED4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100" y="1022428"/>
            <a:ext cx="2847799" cy="10534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864FE9-8045-DEB1-6561-55831482A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093" y="2424972"/>
            <a:ext cx="2854065" cy="10534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DBE0EE-0585-9ECC-7B3F-1B7C7C1DE4A1}"/>
              </a:ext>
            </a:extLst>
          </p:cNvPr>
          <p:cNvSpPr/>
          <p:nvPr/>
        </p:nvSpPr>
        <p:spPr>
          <a:xfrm>
            <a:off x="7552401" y="1370445"/>
            <a:ext cx="1229710" cy="4621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Find Score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70E8EBB-46B8-9BFF-2CF0-FCA83D46E02E}"/>
              </a:ext>
            </a:extLst>
          </p:cNvPr>
          <p:cNvSpPr/>
          <p:nvPr/>
        </p:nvSpPr>
        <p:spPr>
          <a:xfrm rot="3018400">
            <a:off x="6079791" y="3394871"/>
            <a:ext cx="488731" cy="11272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E57644-1025-45CF-D107-D153FE2C6578}"/>
              </a:ext>
            </a:extLst>
          </p:cNvPr>
          <p:cNvSpPr/>
          <p:nvPr/>
        </p:nvSpPr>
        <p:spPr>
          <a:xfrm>
            <a:off x="3494689" y="4101930"/>
            <a:ext cx="2154620" cy="4932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Find RMSE b/w curves</a:t>
            </a:r>
          </a:p>
        </p:txBody>
      </p:sp>
      <p:sp>
        <p:nvSpPr>
          <p:cNvPr id="20" name="Arrow: Curved Left 19">
            <a:extLst>
              <a:ext uri="{FF2B5EF4-FFF2-40B4-BE49-F238E27FC236}">
                <a16:creationId xmlns:a16="http://schemas.microsoft.com/office/drawing/2014/main" id="{9146746F-1FFA-2F74-75AB-AEC198C0A3DF}"/>
              </a:ext>
            </a:extLst>
          </p:cNvPr>
          <p:cNvSpPr/>
          <p:nvPr/>
        </p:nvSpPr>
        <p:spPr>
          <a:xfrm rot="13325734">
            <a:off x="6572546" y="1030996"/>
            <a:ext cx="672136" cy="1090391"/>
          </a:xfrm>
          <a:prstGeom prst="curvedLeftArrow">
            <a:avLst>
              <a:gd name="adj1" fmla="val 15620"/>
              <a:gd name="adj2" fmla="val 41786"/>
              <a:gd name="adj3" fmla="val 442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AEEEE88-2DBE-5F50-8832-905A80C54AF9}"/>
              </a:ext>
            </a:extLst>
          </p:cNvPr>
          <p:cNvSpPr/>
          <p:nvPr/>
        </p:nvSpPr>
        <p:spPr>
          <a:xfrm rot="18459126">
            <a:off x="6352079" y="1458722"/>
            <a:ext cx="488731" cy="11272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D99777-548F-DD21-43BC-7783A61A1218}"/>
              </a:ext>
            </a:extLst>
          </p:cNvPr>
          <p:cNvSpPr/>
          <p:nvPr/>
        </p:nvSpPr>
        <p:spPr>
          <a:xfrm>
            <a:off x="201992" y="4252292"/>
            <a:ext cx="2244785" cy="5083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Update Scoring Mechanism if Required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BF94DB6C-503D-62D0-D5DF-E6D638F0B9AF}"/>
              </a:ext>
            </a:extLst>
          </p:cNvPr>
          <p:cNvSpPr/>
          <p:nvPr/>
        </p:nvSpPr>
        <p:spPr>
          <a:xfrm rot="18585817">
            <a:off x="2575267" y="3267768"/>
            <a:ext cx="488731" cy="11272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017AEC-53C9-54FA-B88E-3B37E19322BA}"/>
              </a:ext>
            </a:extLst>
          </p:cNvPr>
          <p:cNvSpPr/>
          <p:nvPr/>
        </p:nvSpPr>
        <p:spPr>
          <a:xfrm>
            <a:off x="5274638" y="3089967"/>
            <a:ext cx="753538" cy="221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Linear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9A44B83-749D-1432-7A4F-CE897AEED53A}"/>
              </a:ext>
            </a:extLst>
          </p:cNvPr>
          <p:cNvSpPr/>
          <p:nvPr/>
        </p:nvSpPr>
        <p:spPr>
          <a:xfrm>
            <a:off x="5274411" y="2817207"/>
            <a:ext cx="745601" cy="221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KNN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B26F02-05E4-18B4-3A5D-B7F47A136828}"/>
              </a:ext>
            </a:extLst>
          </p:cNvPr>
          <p:cNvSpPr/>
          <p:nvPr/>
        </p:nvSpPr>
        <p:spPr>
          <a:xfrm>
            <a:off x="6554364" y="4070835"/>
            <a:ext cx="2244784" cy="794160"/>
          </a:xfrm>
          <a:prstGeom prst="rect">
            <a:avLst/>
          </a:prstGeom>
          <a:solidFill>
            <a:srgbClr val="F9515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>
                <a:solidFill>
                  <a:schemeClr val="bg1"/>
                </a:solidFill>
              </a:rPr>
              <a:t>To Do: Depending on missing block length we might use different interpolation techniques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3B4364-E28C-F3FD-4074-BC30F222E366}"/>
              </a:ext>
            </a:extLst>
          </p:cNvPr>
          <p:cNvSpPr/>
          <p:nvPr/>
        </p:nvSpPr>
        <p:spPr>
          <a:xfrm>
            <a:off x="5266701" y="2546162"/>
            <a:ext cx="753537" cy="225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Spline</a:t>
            </a:r>
          </a:p>
        </p:txBody>
      </p:sp>
    </p:spTree>
    <p:extLst>
      <p:ext uri="{BB962C8B-B14F-4D97-AF65-F5344CB8AC3E}">
        <p14:creationId xmlns:p14="http://schemas.microsoft.com/office/powerpoint/2010/main" val="3137175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E4F2F-608F-C043-2D98-17E5A5B58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Plot For TS Imputation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1A66F-8CCF-F6EF-3D14-69F0987794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3A875-FDD6-AFF0-3DBB-E9B2050F9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51" y="1032489"/>
            <a:ext cx="7567448" cy="38889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627674-AB5B-E4F3-C815-F286E1ED8E75}"/>
              </a:ext>
            </a:extLst>
          </p:cNvPr>
          <p:cNvSpPr/>
          <p:nvPr/>
        </p:nvSpPr>
        <p:spPr>
          <a:xfrm>
            <a:off x="7676806" y="991669"/>
            <a:ext cx="1425995" cy="2248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KNN Interpolation</a:t>
            </a:r>
          </a:p>
        </p:txBody>
      </p:sp>
    </p:spTree>
    <p:extLst>
      <p:ext uri="{BB962C8B-B14F-4D97-AF65-F5344CB8AC3E}">
        <p14:creationId xmlns:p14="http://schemas.microsoft.com/office/powerpoint/2010/main" val="34812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1E90-2FF7-7E9E-1707-5F57007B8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Incremental Benefit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229EA-7521-47A0-589C-B10544BC23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9B9232-223B-A1DE-13B7-55EAF62DF9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24"/>
          <a:stretch/>
        </p:blipFill>
        <p:spPr>
          <a:xfrm>
            <a:off x="83100" y="1273236"/>
            <a:ext cx="3712523" cy="2444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14757-6C5C-9A56-EAE5-0A9B624B2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725" y="1346799"/>
            <a:ext cx="4481016" cy="2571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74DD39-6EB2-2F56-77E4-EE7E6B5B1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872" t="9020" r="1441" b="2346"/>
          <a:stretch/>
        </p:blipFill>
        <p:spPr>
          <a:xfrm>
            <a:off x="3835365" y="1207698"/>
            <a:ext cx="688912" cy="32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06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EF358-3271-9F50-3B06-A96E99142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Tuning for optimal K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50AD2-6F00-E87D-AD48-6B35ABC1CE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C652A8-BB2F-30D0-6D44-D5127EAB7BFE}"/>
              </a:ext>
            </a:extLst>
          </p:cNvPr>
          <p:cNvSpPr txBox="1"/>
          <p:nvPr/>
        </p:nvSpPr>
        <p:spPr>
          <a:xfrm>
            <a:off x="1123292" y="914050"/>
            <a:ext cx="64402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595959"/>
                </a:solidFill>
              </a:rPr>
              <a:t>Correlation b/w Score and RMSE on Y axis | Scoring Threshold on X axis</a:t>
            </a:r>
            <a:endParaRPr lang="en-IN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FB90A9-FC00-C017-9A3C-8F77481D1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41" y="1221827"/>
            <a:ext cx="4308237" cy="3553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F69153-D129-F50B-ADA6-2D3990795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921" y="1221827"/>
            <a:ext cx="4308237" cy="3547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1F4AB9-11FC-0ACE-D134-0A33D1EA0DC9}"/>
              </a:ext>
            </a:extLst>
          </p:cNvPr>
          <p:cNvSpPr txBox="1"/>
          <p:nvPr/>
        </p:nvSpPr>
        <p:spPr>
          <a:xfrm>
            <a:off x="-24841" y="4953859"/>
            <a:ext cx="4604724" cy="245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b="1" dirty="0">
                <a:solidFill>
                  <a:schemeClr val="bg1"/>
                </a:solidFill>
                <a:latin typeface="Consolas" panose="020B0609020204030204" pitchFamily="49" charset="0"/>
              </a:rPr>
              <a:t>Value at x=110 is Correlation for NaN’s Vs RMSE</a:t>
            </a:r>
          </a:p>
        </p:txBody>
      </p:sp>
    </p:spTree>
    <p:extLst>
      <p:ext uri="{BB962C8B-B14F-4D97-AF65-F5344CB8AC3E}">
        <p14:creationId xmlns:p14="http://schemas.microsoft.com/office/powerpoint/2010/main" val="198701328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  <wetp:taskpane dockstate="right" visibility="0" width="438" row="6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7AD49CE7-8692-46A4-9FDB-88D4A76F3397}">
  <we:reference id="wa200005566" version="1.0.0.0" store="en-US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0168E65-B8CA-4E5D-930A-9B0E28870EB8}">
  <we:reference id="wa200005638" version="1.0.0.0" store="en-US" storeType="OMEX"/>
  <we:alternateReferences>
    <we:reference id="wa200005638" version="1.0.0.0" store="wa200005638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18137</TotalTime>
  <Words>650</Words>
  <Application>Microsoft Office PowerPoint</Application>
  <PresentationFormat>On-screen Show (16:9)</PresentationFormat>
  <Paragraphs>159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Open Sans SemiBold</vt:lpstr>
      <vt:lpstr>Open Sans</vt:lpstr>
      <vt:lpstr>Cambria Math</vt:lpstr>
      <vt:lpstr>Consolas</vt:lpstr>
      <vt:lpstr>Simple Light</vt:lpstr>
      <vt:lpstr>Scoring Mechanism</vt:lpstr>
      <vt:lpstr>Data Quality Metrics</vt:lpstr>
      <vt:lpstr>Data Completeness </vt:lpstr>
      <vt:lpstr>Data Completeness</vt:lpstr>
      <vt:lpstr>Score: Example</vt:lpstr>
      <vt:lpstr>Data Completeness Check : Flow</vt:lpstr>
      <vt:lpstr>Plot For TS Imputation</vt:lpstr>
      <vt:lpstr>Incremental Benefit</vt:lpstr>
      <vt:lpstr>Tuning for optimal K Value</vt:lpstr>
      <vt:lpstr>Optimal K Value</vt:lpstr>
      <vt:lpstr>Feed Back Loop : Clustering</vt:lpstr>
      <vt:lpstr>Feed Back Loop : Clustering</vt:lpstr>
      <vt:lpstr>Data Generation</vt:lpstr>
      <vt:lpstr>Clustering with no NaNs</vt:lpstr>
      <vt:lpstr>Create Null Values</vt:lpstr>
      <vt:lpstr>Clustering Imputed Data</vt:lpstr>
      <vt:lpstr>Clustering Results</vt:lpstr>
      <vt:lpstr>Clustering Feedback </vt:lpstr>
      <vt:lpstr>Anomaly Detection</vt:lpstr>
      <vt:lpstr>Anomaly Detection Flow Chart</vt:lpstr>
      <vt:lpstr>MAD Detection</vt:lpstr>
      <vt:lpstr>Choosing Right Parameters</vt:lpstr>
      <vt:lpstr>Choosing Right Parameters</vt:lpstr>
      <vt:lpstr>PowerPoint Presentation</vt:lpstr>
      <vt:lpstr>PowerPoint Presentation</vt:lpstr>
      <vt:lpstr>Time Series Model : Remove False Positives</vt:lpstr>
      <vt:lpstr>Removing False Positives</vt:lpstr>
      <vt:lpstr>Distribution Checks</vt:lpstr>
      <vt:lpstr>Distribution Checks</vt:lpstr>
      <vt:lpstr>Okhla Phase-2, Delhi - DPCC</vt:lpstr>
      <vt:lpstr>Okhla Phase-2, Delhi - DPCC</vt:lpstr>
      <vt:lpstr>Okhla Phase-2, Delhi - DPCC</vt:lpstr>
      <vt:lpstr>Nearby Stations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Scoring Mechanism</dc:title>
  <dc:creator>Balaji Nagappan</dc:creator>
  <cp:lastModifiedBy>Balaji Nagappan</cp:lastModifiedBy>
  <cp:revision>52</cp:revision>
  <dcterms:modified xsi:type="dcterms:W3CDTF">2024-05-27T05:11:55Z</dcterms:modified>
</cp:coreProperties>
</file>